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sz="2800">
              <a:latin typeface="Simplified Arabic" pitchFamily="18" charset="-78"/>
              <a:cs typeface="Simplified Arabic" pitchFamily="18" charset="-78"/>
            </a:endParaRPr>
          </a:p>
        </p:txBody>
      </p:sp>
      <p:sp>
        <p:nvSpPr>
          <p:cNvPr id="12291" name="Rectangle 11"/>
          <p:cNvSpPr>
            <a:spLocks noChangeArrowheads="1"/>
          </p:cNvSpPr>
          <p:nvPr/>
        </p:nvSpPr>
        <p:spPr bwMode="auto">
          <a:xfrm>
            <a:off x="381000" y="304800"/>
            <a:ext cx="8229600" cy="2032000"/>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SA" altLang="en-US" sz="2800">
                <a:solidFill>
                  <a:schemeClr val="bg1"/>
                </a:solidFill>
                <a:latin typeface="Simplified Arabic" pitchFamily="18" charset="-78"/>
                <a:cs typeface="Simplified Arabic" pitchFamily="18" charset="-78"/>
              </a:rPr>
              <a:t>وتأتي أهمية وجود </a:t>
            </a:r>
            <a:r>
              <a:rPr lang="ar-KW" altLang="en-US" sz="2800">
                <a:solidFill>
                  <a:schemeClr val="bg1"/>
                </a:solidFill>
                <a:latin typeface="Simplified Arabic" pitchFamily="18" charset="-78"/>
                <a:cs typeface="Simplified Arabic" pitchFamily="18" charset="-78"/>
              </a:rPr>
              <a:t>منهجية </a:t>
            </a:r>
            <a:r>
              <a:rPr lang="ar-SA" altLang="en-US" sz="2800">
                <a:solidFill>
                  <a:schemeClr val="bg1"/>
                </a:solidFill>
                <a:latin typeface="Simplified Arabic" pitchFamily="18" charset="-78"/>
                <a:cs typeface="Simplified Arabic" pitchFamily="18" charset="-78"/>
              </a:rPr>
              <a:t>واضحة </a:t>
            </a:r>
            <a:r>
              <a:rPr lang="ar-KW" altLang="en-US" sz="2800">
                <a:solidFill>
                  <a:schemeClr val="bg1"/>
                </a:solidFill>
                <a:latin typeface="Simplified Arabic" pitchFamily="18" charset="-78"/>
                <a:cs typeface="Simplified Arabic" pitchFamily="18" charset="-78"/>
              </a:rPr>
              <a:t>في إ</a:t>
            </a:r>
            <a:r>
              <a:rPr lang="ar-SA" altLang="en-US" sz="2800">
                <a:solidFill>
                  <a:schemeClr val="bg1"/>
                </a:solidFill>
                <a:latin typeface="Simplified Arabic" pitchFamily="18" charset="-78"/>
                <a:cs typeface="Simplified Arabic" pitchFamily="18" charset="-78"/>
              </a:rPr>
              <a:t>صدار شهادات الحلال هو</a:t>
            </a:r>
            <a:r>
              <a:rPr lang="ar-KW" altLang="en-US" sz="2800">
                <a:solidFill>
                  <a:schemeClr val="bg1"/>
                </a:solidFill>
                <a:latin typeface="Simplified Arabic" pitchFamily="18" charset="-78"/>
                <a:cs typeface="Simplified Arabic" pitchFamily="18" charset="-78"/>
              </a:rPr>
              <a:t>:</a:t>
            </a:r>
            <a:r>
              <a:rPr lang="ar-SA" altLang="en-US" sz="2800">
                <a:solidFill>
                  <a:schemeClr val="bg1"/>
                </a:solidFill>
                <a:latin typeface="Simplified Arabic" pitchFamily="18" charset="-78"/>
                <a:cs typeface="Simplified Arabic" pitchFamily="18" charset="-78"/>
              </a:rPr>
              <a:t> </a:t>
            </a:r>
            <a:r>
              <a:rPr lang="ar-KW" altLang="en-US" sz="2800">
                <a:solidFill>
                  <a:schemeClr val="bg1"/>
                </a:solidFill>
                <a:latin typeface="Simplified Arabic" pitchFamily="18" charset="-78"/>
                <a:cs typeface="Simplified Arabic" pitchFamily="18" charset="-78"/>
              </a:rPr>
              <a:t>تأمين عنصر النقاء في منتجات الحلال في وقت تنتشر فيه الشكوك في نقاء منتجات الحلال.</a:t>
            </a:r>
            <a:endParaRPr lang="en-US" altLang="en-US" sz="2800">
              <a:solidFill>
                <a:schemeClr val="bg1"/>
              </a:solidFill>
              <a:latin typeface="Simplified Arabic" pitchFamily="18" charset="-78"/>
              <a:cs typeface="Simplified Arabic" pitchFamily="18" charset="-78"/>
            </a:endParaRPr>
          </a:p>
        </p:txBody>
      </p:sp>
      <p:sp>
        <p:nvSpPr>
          <p:cNvPr id="12292" name="Rectangle 11"/>
          <p:cNvSpPr>
            <a:spLocks noChangeArrowheads="1"/>
          </p:cNvSpPr>
          <p:nvPr/>
        </p:nvSpPr>
        <p:spPr bwMode="auto">
          <a:xfrm>
            <a:off x="381000" y="2630488"/>
            <a:ext cx="8229600" cy="1331912"/>
          </a:xfrm>
          <a:prstGeom prst="rect">
            <a:avLst/>
          </a:prstGeom>
          <a:noFill/>
          <a:ln w="28575">
            <a:noFill/>
            <a:miter lim="800000"/>
            <a:headEnd/>
            <a:tailEnd/>
          </a:ln>
        </p:spPr>
        <p:txBody>
          <a:bodyPr>
            <a:spAutoFit/>
          </a:bodyPr>
          <a:lstStyle/>
          <a:p>
            <a:pPr algn="just" rtl="1">
              <a:lnSpc>
                <a:spcPct val="150000"/>
              </a:lnSpc>
              <a:spcBef>
                <a:spcPts val="600"/>
              </a:spcBef>
            </a:pPr>
            <a:r>
              <a:rPr lang="ar-KW" altLang="en-US" sz="2800" b="0">
                <a:latin typeface="Simplified Arabic" pitchFamily="18" charset="-78"/>
                <a:cs typeface="Simplified Arabic" pitchFamily="18" charset="-78"/>
              </a:rPr>
              <a:t>ولكن لا يوجد قي الوقت </a:t>
            </a:r>
            <a:r>
              <a:rPr lang="ar-SA" altLang="en-US" sz="2800" b="0">
                <a:latin typeface="Simplified Arabic" pitchFamily="18" charset="-78"/>
                <a:cs typeface="Simplified Arabic" pitchFamily="18" charset="-78"/>
              </a:rPr>
              <a:t>الراهن </a:t>
            </a:r>
            <a:r>
              <a:rPr lang="ar-KW" altLang="en-US" sz="2800" b="0">
                <a:latin typeface="Simplified Arabic" pitchFamily="18" charset="-78"/>
                <a:cs typeface="Simplified Arabic" pitchFamily="18" charset="-78"/>
              </a:rPr>
              <a:t>آلية مركزية تنظم وتوحد منهجية الإشراف على منتجات الحلال، ولو بشكل عام، حماية للمستهلك المسلم</a:t>
            </a:r>
            <a:endParaRPr lang="en-US" altLang="en-US" sz="2800" b="0">
              <a:latin typeface="Simplified Arabic" pitchFamily="18" charset="-78"/>
              <a:cs typeface="Simplified Arabic" pitchFamily="18" charset="-78"/>
            </a:endParaRPr>
          </a:p>
        </p:txBody>
      </p:sp>
      <p:sp>
        <p:nvSpPr>
          <p:cNvPr id="5" name="Rectangle 11"/>
          <p:cNvSpPr>
            <a:spLocks noChangeArrowheads="1"/>
          </p:cNvSpPr>
          <p:nvPr/>
        </p:nvSpPr>
        <p:spPr bwMode="auto">
          <a:xfrm>
            <a:off x="381000" y="4191000"/>
            <a:ext cx="8229600" cy="1978025"/>
          </a:xfrm>
          <a:prstGeom prst="rect">
            <a:avLst/>
          </a:prstGeom>
          <a:noFill/>
          <a:ln w="28575">
            <a:noFill/>
            <a:miter lim="800000"/>
            <a:headEnd/>
            <a:tailEnd/>
          </a:ln>
        </p:spPr>
        <p:txBody>
          <a:bodyPr>
            <a:spAutoFit/>
          </a:bodyPr>
          <a:lstStyle/>
          <a:p>
            <a:pPr algn="just" rtl="1">
              <a:lnSpc>
                <a:spcPct val="150000"/>
              </a:lnSpc>
              <a:spcBef>
                <a:spcPts val="600"/>
              </a:spcBef>
            </a:pPr>
            <a:r>
              <a:rPr lang="ar-KW" altLang="en-US" sz="2800" b="0">
                <a:latin typeface="Simplified Arabic" pitchFamily="18" charset="-78"/>
                <a:cs typeface="Simplified Arabic" pitchFamily="18" charset="-78"/>
              </a:rPr>
              <a:t>وقد أدى عدم تنظيم منهجية الإشراف على منتجات الحلال إلى وجود سوق غير منظم عشوائي لشهادات الحلال تجارياً في صالح هيئات التصديق على الحلال ولكن كمصداقية ليس في صالح المستهلك المسلم</a:t>
            </a:r>
            <a:endParaRPr lang="en-US" altLang="en-US" sz="2800" b="0">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ppt_x"/>
                                          </p:val>
                                        </p:tav>
                                        <p:tav tm="100000">
                                          <p:val>
                                            <p:strVal val="#ppt_x"/>
                                          </p:val>
                                        </p:tav>
                                      </p:tavLst>
                                    </p:anim>
                                    <p:anim calcmode="lin" valueType="num">
                                      <p:cBhvr additive="base">
                                        <p:cTn id="8"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533400" y="228600"/>
            <a:ext cx="8229600" cy="1978025"/>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KW" altLang="en-US" sz="2800">
                <a:solidFill>
                  <a:schemeClr val="bg1"/>
                </a:solidFill>
                <a:latin typeface="Simplified Arabic" pitchFamily="18" charset="-78"/>
                <a:cs typeface="Simplified Arabic" pitchFamily="18" charset="-78"/>
              </a:rPr>
              <a:t>وهناك عدد قليل من الهيئات الإسلامية المعتبرة في سمتها الإسلامي تقوم بدرجة عالية من الدقة في الإشراف وفي إتباع منهجية حلال سليمة ولشهاداتها قيمة دينية معتبرة.</a:t>
            </a:r>
            <a:endParaRPr lang="en-US" altLang="en-US" sz="2800">
              <a:solidFill>
                <a:schemeClr val="bg1"/>
              </a:solidFill>
              <a:latin typeface="Simplified Arabic" pitchFamily="18" charset="-78"/>
              <a:cs typeface="Simplified Arabic" pitchFamily="18" charset="-78"/>
            </a:endParaRPr>
          </a:p>
        </p:txBody>
      </p:sp>
      <p:sp>
        <p:nvSpPr>
          <p:cNvPr id="5" name="Rectangle 11"/>
          <p:cNvSpPr>
            <a:spLocks noChangeArrowheads="1"/>
          </p:cNvSpPr>
          <p:nvPr/>
        </p:nvSpPr>
        <p:spPr bwMode="auto">
          <a:xfrm>
            <a:off x="533400" y="2430463"/>
            <a:ext cx="8229600" cy="1243012"/>
          </a:xfrm>
          <a:prstGeom prst="rect">
            <a:avLst/>
          </a:prstGeom>
          <a:noFill/>
          <a:ln w="28575">
            <a:noFill/>
            <a:miter lim="800000"/>
            <a:headEnd/>
            <a:tailEnd/>
          </a:ln>
        </p:spPr>
        <p:txBody>
          <a:bodyPr>
            <a:spAutoFit/>
          </a:bodyPr>
          <a:lstStyle/>
          <a:p>
            <a:pPr algn="just" rtl="1">
              <a:lnSpc>
                <a:spcPct val="150000"/>
              </a:lnSpc>
            </a:pPr>
            <a:r>
              <a:rPr lang="ar-KW" altLang="en-US" sz="2600" b="0">
                <a:latin typeface="Simplified Arabic" pitchFamily="18" charset="-78"/>
                <a:cs typeface="Simplified Arabic" pitchFamily="18" charset="-78"/>
              </a:rPr>
              <a:t>ومن السمات المميزة لهذه المنظمات هو استقامتها في العقيدة الإسلامية والتزامها الصارم لمعايير الحلال المتفق عليها عند جمهور علماء المسلمين.</a:t>
            </a:r>
            <a:endParaRPr lang="en-US" altLang="en-US" sz="2600" b="0">
              <a:latin typeface="Simplified Arabic" pitchFamily="18" charset="-78"/>
              <a:cs typeface="Simplified Arabic" pitchFamily="18" charset="-78"/>
            </a:endParaRPr>
          </a:p>
        </p:txBody>
      </p:sp>
      <p:sp>
        <p:nvSpPr>
          <p:cNvPr id="6" name="Rectangle 11"/>
          <p:cNvSpPr>
            <a:spLocks noChangeArrowheads="1"/>
          </p:cNvSpPr>
          <p:nvPr/>
        </p:nvSpPr>
        <p:spPr bwMode="auto">
          <a:xfrm>
            <a:off x="533400" y="3962400"/>
            <a:ext cx="8229600" cy="2032000"/>
          </a:xfrm>
          <a:prstGeom prst="rect">
            <a:avLst/>
          </a:prstGeom>
          <a:noFill/>
          <a:ln w="28575">
            <a:noFill/>
            <a:miter lim="800000"/>
            <a:headEnd/>
            <a:tailEnd/>
          </a:ln>
        </p:spPr>
        <p:txBody>
          <a:bodyPr>
            <a:spAutoFit/>
          </a:bodyPr>
          <a:lstStyle/>
          <a:p>
            <a:pPr algn="just" rtl="1">
              <a:lnSpc>
                <a:spcPct val="150000"/>
              </a:lnSpc>
            </a:pPr>
            <a:r>
              <a:rPr lang="ar-KW" altLang="en-US" sz="2800" b="0">
                <a:latin typeface="Simplified Arabic" pitchFamily="18" charset="-78"/>
                <a:cs typeface="Simplified Arabic" pitchFamily="18" charset="-78"/>
              </a:rPr>
              <a:t>وهناك طريق لتحديد هوية أي هيئة تقوم بتقديم خدمات شهادات الحلال وهو: عندما تحدد </a:t>
            </a:r>
            <a:r>
              <a:rPr lang="ar-KW" altLang="en-US" sz="2800" b="0" u="sng">
                <a:latin typeface="Simplified Arabic" pitchFamily="18" charset="-78"/>
                <a:cs typeface="Simplified Arabic" pitchFamily="18" charset="-78"/>
              </a:rPr>
              <a:t>الهوية</a:t>
            </a:r>
            <a:r>
              <a:rPr lang="ar-KW" altLang="en-US" sz="2800" b="0">
                <a:latin typeface="Simplified Arabic" pitchFamily="18" charset="-78"/>
                <a:cs typeface="Simplified Arabic" pitchFamily="18" charset="-78"/>
              </a:rPr>
              <a:t> </a:t>
            </a:r>
            <a:r>
              <a:rPr lang="ar-KW" altLang="en-US" sz="2800" b="0" u="sng">
                <a:latin typeface="Simplified Arabic" pitchFamily="18" charset="-78"/>
                <a:cs typeface="Simplified Arabic" pitchFamily="18" charset="-78"/>
              </a:rPr>
              <a:t>والخلفية</a:t>
            </a:r>
            <a:r>
              <a:rPr lang="ar-KW" altLang="en-US" sz="2800" b="0">
                <a:latin typeface="Simplified Arabic" pitchFamily="18" charset="-78"/>
                <a:cs typeface="Simplified Arabic" pitchFamily="18" charset="-78"/>
              </a:rPr>
              <a:t> الدينية والمهنية لقيادتها وموظفيها وإختبار سلوكياتهم مع الحلال عند تقديم الخدمة للعملاء.</a:t>
            </a:r>
            <a:endParaRPr lang="en-US" altLang="en-US" sz="2800" b="0">
              <a:latin typeface="Simplified Arabic" pitchFamily="18" charset="-78"/>
              <a:cs typeface="Simplified Arabic" pitchFamily="18" charset="-78"/>
            </a:endParaRPr>
          </a:p>
        </p:txBody>
      </p:sp>
      <p:sp>
        <p:nvSpPr>
          <p:cNvPr id="7" name="Rectangle 6"/>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ChangeArrowheads="1"/>
          </p:cNvSpPr>
          <p:nvPr/>
        </p:nvSpPr>
        <p:spPr bwMode="auto">
          <a:xfrm>
            <a:off x="533400" y="228600"/>
            <a:ext cx="8229600" cy="1331913"/>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KW" altLang="en-US" sz="2800">
                <a:solidFill>
                  <a:schemeClr val="bg1"/>
                </a:solidFill>
                <a:latin typeface="Simplified Arabic" pitchFamily="18" charset="-78"/>
                <a:cs typeface="Simplified Arabic" pitchFamily="18" charset="-78"/>
              </a:rPr>
              <a:t>وفي غالب الأحيان يكون إهتمام المستهلك المسلم بمنتجات الحلال محدود بشعار الحلال متجاهلاً منهجية الحلال خلف هذا الشعار </a:t>
            </a:r>
            <a:endParaRPr lang="en-US" altLang="en-US" sz="2800">
              <a:solidFill>
                <a:schemeClr val="bg1"/>
              </a:solidFill>
              <a:latin typeface="Simplified Arabic" pitchFamily="18" charset="-78"/>
              <a:cs typeface="Simplified Arabic" pitchFamily="18" charset="-78"/>
            </a:endParaRPr>
          </a:p>
        </p:txBody>
      </p:sp>
      <p:grpSp>
        <p:nvGrpSpPr>
          <p:cNvPr id="2" name="Group 8"/>
          <p:cNvGrpSpPr>
            <a:grpSpLocks/>
          </p:cNvGrpSpPr>
          <p:nvPr/>
        </p:nvGrpSpPr>
        <p:grpSpPr bwMode="auto">
          <a:xfrm>
            <a:off x="533400" y="1752600"/>
            <a:ext cx="8229600" cy="4049713"/>
            <a:chOff x="533400" y="2122944"/>
            <a:chExt cx="8229600" cy="4049256"/>
          </a:xfrm>
        </p:grpSpPr>
        <p:sp>
          <p:nvSpPr>
            <p:cNvPr id="14340" name="Rectangle 11"/>
            <p:cNvSpPr>
              <a:spLocks noChangeArrowheads="1"/>
            </p:cNvSpPr>
            <p:nvPr/>
          </p:nvSpPr>
          <p:spPr bwMode="auto">
            <a:xfrm>
              <a:off x="533400" y="2122944"/>
              <a:ext cx="8229600" cy="2677656"/>
            </a:xfrm>
            <a:prstGeom prst="rect">
              <a:avLst/>
            </a:prstGeom>
            <a:noFill/>
            <a:ln w="28575">
              <a:noFill/>
              <a:miter lim="800000"/>
              <a:headEnd/>
              <a:tailEnd/>
            </a:ln>
          </p:spPr>
          <p:txBody>
            <a:bodyPr>
              <a:spAutoFit/>
            </a:bodyPr>
            <a:lstStyle/>
            <a:p>
              <a:pPr algn="just" rtl="1">
                <a:lnSpc>
                  <a:spcPct val="150000"/>
                </a:lnSpc>
                <a:spcBef>
                  <a:spcPts val="600"/>
                </a:spcBef>
              </a:pPr>
              <a:r>
                <a:rPr lang="ar-KW" altLang="en-US" sz="2800" b="0">
                  <a:cs typeface="Simplified Arabic" pitchFamily="18" charset="-78"/>
                </a:rPr>
                <a:t>فهو لا يعلم أنه </a:t>
              </a:r>
              <a:r>
                <a:rPr lang="ar-SA" altLang="en-US" sz="2800" b="0">
                  <a:cs typeface="Simplified Arabic" pitchFamily="18" charset="-78"/>
                </a:rPr>
                <a:t>لا يوجد في الوقت الراهن طرق ذبح في البلدان "غير الإسلامية" إلا باستخدام احد وسائل التدويخ قبل الذبح (إلا ما ندر)، هذا بالإضافة إلى أن بعض الجهات المسئولة عن </a:t>
              </a:r>
              <a:r>
                <a:rPr lang="ar-KW" altLang="en-US" sz="2800" b="0">
                  <a:cs typeface="Simplified Arabic" pitchFamily="18" charset="-78"/>
                </a:rPr>
                <a:t>الرقابة </a:t>
              </a:r>
              <a:r>
                <a:rPr lang="ar-SA" altLang="en-US" sz="2800" b="0">
                  <a:cs typeface="Simplified Arabic" pitchFamily="18" charset="-78"/>
                </a:rPr>
                <a:t>الحلال (في دول أمريكا الجنوبية) ليس لديها جزارين مسلمين بشكل </a:t>
              </a:r>
              <a:r>
                <a:rPr lang="ar-KW" altLang="en-US" sz="2800" b="0">
                  <a:cs typeface="Simplified Arabic" pitchFamily="18" charset="-78"/>
                </a:rPr>
                <a:t>كافي </a:t>
              </a:r>
              <a:r>
                <a:rPr lang="ar-SA" altLang="en-US" sz="2800" b="0">
                  <a:cs typeface="Simplified Arabic" pitchFamily="18" charset="-78"/>
                </a:rPr>
                <a:t>يغطي الاحتيا</a:t>
              </a:r>
              <a:r>
                <a:rPr lang="ar-KW" altLang="en-US" sz="2800" b="0">
                  <a:cs typeface="Simplified Arabic" pitchFamily="18" charset="-78"/>
                </a:rPr>
                <a:t>ج</a:t>
              </a:r>
              <a:r>
                <a:rPr lang="ar-SA" altLang="en-US" sz="2800" b="0">
                  <a:cs typeface="Simplified Arabic" pitchFamily="18" charset="-78"/>
                </a:rPr>
                <a:t> </a:t>
              </a:r>
              <a:endParaRPr lang="en-US" altLang="en-US" sz="2800" b="0">
                <a:cs typeface="Simplified Arabic" pitchFamily="18" charset="-78"/>
              </a:endParaRPr>
            </a:p>
          </p:txBody>
        </p:sp>
        <p:pic>
          <p:nvPicPr>
            <p:cNvPr id="14341" name="Picture 8" descr="penetrative captive bolt stun"/>
            <p:cNvPicPr>
              <a:picLocks noChangeAspect="1" noChangeArrowheads="1"/>
            </p:cNvPicPr>
            <p:nvPr/>
          </p:nvPicPr>
          <p:blipFill>
            <a:blip r:embed="rId2"/>
            <a:srcRect/>
            <a:stretch>
              <a:fillRect/>
            </a:stretch>
          </p:blipFill>
          <p:spPr bwMode="auto">
            <a:xfrm>
              <a:off x="685800" y="4819650"/>
              <a:ext cx="990600" cy="1352550"/>
            </a:xfrm>
            <a:prstGeom prst="rect">
              <a:avLst/>
            </a:prstGeom>
            <a:noFill/>
            <a:ln w="9525">
              <a:noFill/>
              <a:miter lim="800000"/>
              <a:headEnd/>
              <a:tailEnd/>
            </a:ln>
          </p:spPr>
        </p:pic>
        <p:sp>
          <p:nvSpPr>
            <p:cNvPr id="14342" name="Rectangle 5"/>
            <p:cNvSpPr>
              <a:spLocks noChangeArrowheads="1"/>
            </p:cNvSpPr>
            <p:nvPr/>
          </p:nvSpPr>
          <p:spPr bwMode="auto">
            <a:xfrm>
              <a:off x="1905000" y="5276850"/>
              <a:ext cx="5638800" cy="276225"/>
            </a:xfrm>
            <a:prstGeom prst="rect">
              <a:avLst/>
            </a:prstGeom>
            <a:solidFill>
              <a:schemeClr val="tx1"/>
            </a:solidFill>
            <a:ln w="9525">
              <a:noFill/>
              <a:miter lim="800000"/>
              <a:headEnd/>
              <a:tailEnd/>
            </a:ln>
          </p:spPr>
          <p:txBody>
            <a:bodyPr wrap="none" anchor="ctr">
              <a:spAutoFit/>
            </a:bodyPr>
            <a:lstStyle/>
            <a:p>
              <a:pPr algn="justLow" rtl="1" eaLnBrk="0" hangingPunct="0">
                <a:tabLst>
                  <a:tab pos="5886450" algn="r"/>
                </a:tabLst>
              </a:pPr>
              <a:r>
                <a:rPr lang="ar-SA" altLang="en-US" sz="1200">
                  <a:solidFill>
                    <a:schemeClr val="bg1"/>
                  </a:solidFill>
                  <a:cs typeface="Times New Roman" pitchFamily="18" charset="0"/>
                </a:rPr>
                <a:t>شكل 1: استعمال مسدس الطلقة المسترجعة على رؤوس أبقار قبل ذبحها بالسكين، وهل يجدي الذبح بعد القتل؟</a:t>
              </a:r>
              <a:endParaRPr lang="ar-SA" altLang="en-US">
                <a:solidFill>
                  <a:schemeClr val="bg1"/>
                </a:solidFill>
              </a:endParaRPr>
            </a:p>
          </p:txBody>
        </p:sp>
      </p:grpSp>
      <p:sp>
        <p:nvSpPr>
          <p:cNvPr id="7" name="Rectangle 6"/>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pPr>
              <a:defRPr/>
            </a:pPr>
            <a:endParaRPr lang="ar-KW" sz="2800" b="0">
              <a:latin typeface="+mj-lt"/>
              <a:cs typeface="Simplified Arabic" pitchFamily="18" charset="-78"/>
            </a:endParaRPr>
          </a:p>
        </p:txBody>
      </p:sp>
      <p:sp>
        <p:nvSpPr>
          <p:cNvPr id="6" name="Rectangle 11"/>
          <p:cNvSpPr>
            <a:spLocks noChangeArrowheads="1"/>
          </p:cNvSpPr>
          <p:nvPr/>
        </p:nvSpPr>
        <p:spPr bwMode="auto">
          <a:xfrm>
            <a:off x="381000" y="304800"/>
            <a:ext cx="8229600" cy="1978025"/>
          </a:xfrm>
          <a:prstGeom prst="rect">
            <a:avLst/>
          </a:prstGeom>
          <a:solidFill>
            <a:srgbClr val="00B050"/>
          </a:solidFill>
          <a:ln w="28575">
            <a:noFill/>
            <a:miter lim="800000"/>
            <a:headEnd/>
            <a:tailEnd/>
          </a:ln>
        </p:spPr>
        <p:txBody>
          <a:bodyPr>
            <a:spAutoFit/>
          </a:bodyPr>
          <a:lstStyle/>
          <a:p>
            <a:pPr algn="just" rtl="1">
              <a:lnSpc>
                <a:spcPct val="150000"/>
              </a:lnSpc>
              <a:spcBef>
                <a:spcPts val="600"/>
              </a:spcBef>
              <a:defRPr/>
            </a:pPr>
            <a:r>
              <a:rPr lang="ar-SA" sz="2800" dirty="0">
                <a:solidFill>
                  <a:schemeClr val="bg1"/>
                </a:solidFill>
                <a:latin typeface="+mj-lt"/>
                <a:cs typeface="Simplified Arabic" pitchFamily="18" charset="-78"/>
              </a:rPr>
              <a:t>إن جميع الذبائح المستوردة سواء كانت مصعوقة أو مذبوحة بآلة ميكانيكية لا يذكر على ملاصقها أنها كذلك أو أنها ذبحت بأيدي جزارين غير مسلمين</a:t>
            </a:r>
            <a:endParaRPr lang="en-US" sz="2800" dirty="0">
              <a:solidFill>
                <a:schemeClr val="bg1"/>
              </a:solidFill>
              <a:latin typeface="+mj-lt"/>
              <a:cs typeface="Simplified Arabic" pitchFamily="18" charset="-78"/>
            </a:endParaRPr>
          </a:p>
        </p:txBody>
      </p:sp>
      <p:sp>
        <p:nvSpPr>
          <p:cNvPr id="7" name="Rectangle 11"/>
          <p:cNvSpPr>
            <a:spLocks noChangeArrowheads="1"/>
          </p:cNvSpPr>
          <p:nvPr/>
        </p:nvSpPr>
        <p:spPr bwMode="auto">
          <a:xfrm>
            <a:off x="228600" y="2462213"/>
            <a:ext cx="8458200" cy="738187"/>
          </a:xfrm>
          <a:prstGeom prst="rect">
            <a:avLst/>
          </a:prstGeom>
          <a:solidFill>
            <a:schemeClr val="bg1">
              <a:lumMod val="95000"/>
            </a:schemeClr>
          </a:solidFill>
          <a:ln w="28575">
            <a:noFill/>
            <a:miter lim="800000"/>
            <a:headEnd/>
            <a:tailEnd/>
          </a:ln>
        </p:spPr>
        <p:txBody>
          <a:bodyPr>
            <a:spAutoFit/>
          </a:bodyPr>
          <a:lstStyle/>
          <a:p>
            <a:pPr algn="just" rtl="1">
              <a:lnSpc>
                <a:spcPct val="150000"/>
              </a:lnSpc>
              <a:defRPr/>
            </a:pPr>
            <a:r>
              <a:rPr lang="ar-SA" sz="2800" b="0" dirty="0">
                <a:latin typeface="+mj-lt"/>
                <a:cs typeface="Simplified Arabic" pitchFamily="18" charset="-78"/>
              </a:rPr>
              <a:t>ويكتفي الإعلان التجاري بالكلمتين</a:t>
            </a:r>
            <a:r>
              <a:rPr lang="ar-KW" sz="2800" b="0" dirty="0">
                <a:latin typeface="+mj-lt"/>
                <a:cs typeface="Simplified Arabic" pitchFamily="18" charset="-78"/>
              </a:rPr>
              <a:t>:</a:t>
            </a:r>
            <a:r>
              <a:rPr lang="ar-SA" sz="2800" b="0" dirty="0">
                <a:latin typeface="+mj-lt"/>
                <a:cs typeface="Simplified Arabic" pitchFamily="18" charset="-78"/>
              </a:rPr>
              <a:t> </a:t>
            </a:r>
            <a:r>
              <a:rPr lang="ar-KW" sz="2800" b="0" u="sng" dirty="0">
                <a:latin typeface="+mj-lt"/>
                <a:cs typeface="Simplified Arabic" pitchFamily="18" charset="-78"/>
              </a:rPr>
              <a:t>حلال</a:t>
            </a:r>
            <a:r>
              <a:rPr lang="ar-KW" sz="2800" b="0" dirty="0">
                <a:latin typeface="+mj-lt"/>
                <a:cs typeface="Simplified Arabic" pitchFamily="18" charset="-78"/>
              </a:rPr>
              <a:t> </a:t>
            </a:r>
            <a:r>
              <a:rPr lang="ar-SA" sz="2800" b="0" dirty="0">
                <a:latin typeface="+mj-lt"/>
                <a:cs typeface="Simplified Arabic" pitchFamily="18" charset="-78"/>
              </a:rPr>
              <a:t>وفي بعض الأحيان </a:t>
            </a:r>
            <a:r>
              <a:rPr lang="ar-SA" sz="2800" b="0" u="sng" dirty="0">
                <a:latin typeface="+mj-lt"/>
                <a:cs typeface="Simplified Arabic" pitchFamily="18" charset="-78"/>
              </a:rPr>
              <a:t>ذبحت باليد</a:t>
            </a:r>
            <a:r>
              <a:rPr lang="ar-SA" sz="2800" b="0" dirty="0">
                <a:latin typeface="+mj-lt"/>
                <a:cs typeface="Simplified Arabic" pitchFamily="18" charset="-78"/>
              </a:rPr>
              <a:t>.</a:t>
            </a:r>
            <a:endParaRPr lang="en-US" sz="2800" b="0" dirty="0">
              <a:latin typeface="+mj-lt"/>
              <a:cs typeface="Simplified Arabic" pitchFamily="18" charset="-78"/>
            </a:endParaRPr>
          </a:p>
        </p:txBody>
      </p:sp>
      <p:sp>
        <p:nvSpPr>
          <p:cNvPr id="5" name="Rectangle 11"/>
          <p:cNvSpPr>
            <a:spLocks noChangeArrowheads="1"/>
          </p:cNvSpPr>
          <p:nvPr/>
        </p:nvSpPr>
        <p:spPr bwMode="auto">
          <a:xfrm>
            <a:off x="304800" y="3505200"/>
            <a:ext cx="8534400" cy="3270250"/>
          </a:xfrm>
          <a:prstGeom prst="rect">
            <a:avLst/>
          </a:prstGeom>
          <a:solidFill>
            <a:schemeClr val="bg1">
              <a:lumMod val="95000"/>
            </a:schemeClr>
          </a:solidFill>
          <a:ln w="28575">
            <a:noFill/>
            <a:miter lim="800000"/>
            <a:headEnd/>
            <a:tailEnd/>
          </a:ln>
        </p:spPr>
        <p:txBody>
          <a:bodyPr>
            <a:spAutoFit/>
          </a:bodyPr>
          <a:lstStyle/>
          <a:p>
            <a:pPr algn="just" rtl="1">
              <a:lnSpc>
                <a:spcPct val="150000"/>
              </a:lnSpc>
              <a:defRPr/>
            </a:pPr>
            <a:r>
              <a:rPr lang="ar-KW" sz="2800" b="0" dirty="0">
                <a:latin typeface="+mj-lt"/>
                <a:cs typeface="Simplified Arabic" pitchFamily="18" charset="-78"/>
              </a:rPr>
              <a:t>إن معظم كبسولات الأدوية مصنوعة من جيلاتين خنزير، وصوابين العلامات التجارية المشهورة على مستوى العالم منتجه من دهون حيوانية مجهولة الهوية، والأجبان منتجة من منافح حيوانية أو ميكروبية مجهولة الهوية، ومستحضرات التجميل فيها دهون وجيلاتين ومكونات أيضاً مجهولة الهوية. </a:t>
            </a:r>
            <a:endParaRPr lang="en-US" sz="2800" b="0" dirty="0">
              <a:latin typeface="+mj-lt"/>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4575175" y="44450"/>
            <a:ext cx="0" cy="523875"/>
          </a:xfrm>
          <a:prstGeom prst="rect">
            <a:avLst/>
          </a:prstGeom>
          <a:noFill/>
          <a:ln w="9525">
            <a:noFill/>
            <a:miter lim="800000"/>
            <a:headEnd/>
            <a:tailEnd/>
          </a:ln>
        </p:spPr>
        <p:txBody>
          <a:bodyPr wrap="none" lIns="0" rIns="-6348" anchor="ctr">
            <a:spAutoFit/>
          </a:bodyPr>
          <a:lstStyle/>
          <a:p>
            <a:pPr algn="justLow" rtl="1" eaLnBrk="0" hangingPunct="0">
              <a:tabLst>
                <a:tab pos="5886450" algn="r"/>
              </a:tabLst>
            </a:pPr>
            <a:endParaRPr lang="ar-SA" altLang="en-US" sz="2800" b="0">
              <a:latin typeface="Simplified Arabic" pitchFamily="18" charset="-78"/>
              <a:cs typeface="Simplified Arabic" pitchFamily="18" charset="-78"/>
            </a:endParaRPr>
          </a:p>
        </p:txBody>
      </p:sp>
      <p:sp>
        <p:nvSpPr>
          <p:cNvPr id="16387"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sz="2800" b="0">
              <a:latin typeface="Simplified Arabic" pitchFamily="18" charset="-78"/>
              <a:cs typeface="Simplified Arabic" pitchFamily="18" charset="-78"/>
            </a:endParaRPr>
          </a:p>
        </p:txBody>
      </p:sp>
      <p:sp>
        <p:nvSpPr>
          <p:cNvPr id="16388" name="Rectangle 11"/>
          <p:cNvSpPr>
            <a:spLocks noChangeArrowheads="1"/>
          </p:cNvSpPr>
          <p:nvPr/>
        </p:nvSpPr>
        <p:spPr bwMode="auto">
          <a:xfrm>
            <a:off x="381000" y="304800"/>
            <a:ext cx="8229600" cy="1331913"/>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SA" altLang="en-US" sz="2800">
                <a:solidFill>
                  <a:schemeClr val="bg1"/>
                </a:solidFill>
                <a:latin typeface="Simplified Arabic" pitchFamily="18" charset="-78"/>
                <a:cs typeface="Simplified Arabic" pitchFamily="18" charset="-78"/>
              </a:rPr>
              <a:t>وفي الوقت </a:t>
            </a:r>
            <a:r>
              <a:rPr lang="ar-KW" altLang="en-US" sz="2800">
                <a:solidFill>
                  <a:schemeClr val="bg1"/>
                </a:solidFill>
                <a:latin typeface="Simplified Arabic" pitchFamily="18" charset="-78"/>
                <a:cs typeface="Simplified Arabic" pitchFamily="18" charset="-78"/>
              </a:rPr>
              <a:t>الراهن </a:t>
            </a:r>
            <a:r>
              <a:rPr lang="ar-SA" altLang="en-US" sz="2800">
                <a:solidFill>
                  <a:schemeClr val="bg1"/>
                </a:solidFill>
                <a:latin typeface="Simplified Arabic" pitchFamily="18" charset="-78"/>
                <a:cs typeface="Simplified Arabic" pitchFamily="18" charset="-78"/>
              </a:rPr>
              <a:t>أصبح وعي المستهلك المسلم </a:t>
            </a:r>
            <a:r>
              <a:rPr lang="ar-KW" altLang="en-US" sz="2800">
                <a:solidFill>
                  <a:schemeClr val="bg1"/>
                </a:solidFill>
                <a:latin typeface="Simplified Arabic" pitchFamily="18" charset="-78"/>
                <a:cs typeface="Simplified Arabic" pitchFamily="18" charset="-78"/>
              </a:rPr>
              <a:t>للرقابة الحلال </a:t>
            </a:r>
            <a:r>
              <a:rPr lang="ar-SA" altLang="en-US" sz="2800">
                <a:solidFill>
                  <a:schemeClr val="bg1"/>
                </a:solidFill>
                <a:latin typeface="Simplified Arabic" pitchFamily="18" charset="-78"/>
                <a:cs typeface="Simplified Arabic" pitchFamily="18" charset="-78"/>
              </a:rPr>
              <a:t>ناضج</a:t>
            </a:r>
            <a:r>
              <a:rPr lang="ar-KW" altLang="en-US" sz="2800">
                <a:solidFill>
                  <a:schemeClr val="bg1"/>
                </a:solidFill>
                <a:latin typeface="Simplified Arabic" pitchFamily="18" charset="-78"/>
                <a:cs typeface="Simplified Arabic" pitchFamily="18" charset="-78"/>
              </a:rPr>
              <a:t>،</a:t>
            </a:r>
            <a:r>
              <a:rPr lang="ar-SA" altLang="en-US" sz="2800">
                <a:solidFill>
                  <a:schemeClr val="bg1"/>
                </a:solidFill>
                <a:latin typeface="Simplified Arabic" pitchFamily="18" charset="-78"/>
                <a:cs typeface="Simplified Arabic" pitchFamily="18" charset="-78"/>
              </a:rPr>
              <a:t> وبشكل متزايد</a:t>
            </a:r>
            <a:r>
              <a:rPr lang="ar-KW" altLang="en-US" sz="2800">
                <a:solidFill>
                  <a:schemeClr val="bg1"/>
                </a:solidFill>
                <a:latin typeface="Simplified Arabic" pitchFamily="18" charset="-78"/>
                <a:cs typeface="Simplified Arabic" pitchFamily="18" charset="-78"/>
              </a:rPr>
              <a:t>،</a:t>
            </a:r>
            <a:r>
              <a:rPr lang="ar-SA" altLang="en-US" sz="2800">
                <a:solidFill>
                  <a:schemeClr val="bg1"/>
                </a:solidFill>
                <a:latin typeface="Simplified Arabic" pitchFamily="18" charset="-78"/>
                <a:cs typeface="Simplified Arabic" pitchFamily="18" charset="-78"/>
              </a:rPr>
              <a:t> </a:t>
            </a:r>
            <a:r>
              <a:rPr lang="ar-KW" altLang="en-US" sz="2800">
                <a:solidFill>
                  <a:schemeClr val="bg1"/>
                </a:solidFill>
                <a:latin typeface="Simplified Arabic" pitchFamily="18" charset="-78"/>
                <a:cs typeface="Simplified Arabic" pitchFamily="18" charset="-78"/>
              </a:rPr>
              <a:t>و</a:t>
            </a:r>
            <a:r>
              <a:rPr lang="ar-SA" altLang="en-US" sz="2800">
                <a:solidFill>
                  <a:schemeClr val="bg1"/>
                </a:solidFill>
                <a:latin typeface="Simplified Arabic" pitchFamily="18" charset="-78"/>
                <a:cs typeface="Simplified Arabic" pitchFamily="18" charset="-78"/>
              </a:rPr>
              <a:t>يطالب بتوفر </a:t>
            </a:r>
            <a:r>
              <a:rPr lang="ar-KW" altLang="en-US" sz="2800">
                <a:solidFill>
                  <a:schemeClr val="bg1"/>
                </a:solidFill>
                <a:latin typeface="Simplified Arabic" pitchFamily="18" charset="-78"/>
                <a:cs typeface="Simplified Arabic" pitchFamily="18" charset="-78"/>
              </a:rPr>
              <a:t>شعار حلال معتبر </a:t>
            </a:r>
            <a:r>
              <a:rPr lang="ar-SA" altLang="en-US" sz="2800">
                <a:solidFill>
                  <a:schemeClr val="bg1"/>
                </a:solidFill>
                <a:latin typeface="Simplified Arabic" pitchFamily="18" charset="-78"/>
                <a:cs typeface="Simplified Arabic" pitchFamily="18" charset="-78"/>
              </a:rPr>
              <a:t>ومعروف</a:t>
            </a:r>
            <a:endParaRPr lang="en-US" altLang="en-US" sz="2800">
              <a:solidFill>
                <a:schemeClr val="bg1"/>
              </a:solidFill>
              <a:latin typeface="Simplified Arabic" pitchFamily="18" charset="-78"/>
              <a:cs typeface="Simplified Arabic" pitchFamily="18" charset="-78"/>
            </a:endParaRPr>
          </a:p>
        </p:txBody>
      </p:sp>
      <p:sp>
        <p:nvSpPr>
          <p:cNvPr id="9" name="Rectangle 11"/>
          <p:cNvSpPr>
            <a:spLocks noChangeArrowheads="1"/>
          </p:cNvSpPr>
          <p:nvPr/>
        </p:nvSpPr>
        <p:spPr bwMode="auto">
          <a:xfrm>
            <a:off x="381000" y="1981200"/>
            <a:ext cx="8229600" cy="1331913"/>
          </a:xfrm>
          <a:prstGeom prst="rect">
            <a:avLst/>
          </a:prstGeom>
          <a:noFill/>
          <a:ln w="28575">
            <a:noFill/>
            <a:miter lim="800000"/>
            <a:headEnd/>
            <a:tailEnd/>
          </a:ln>
        </p:spPr>
        <p:txBody>
          <a:bodyPr>
            <a:spAutoFit/>
          </a:bodyPr>
          <a:lstStyle/>
          <a:p>
            <a:pPr algn="just" rtl="1">
              <a:lnSpc>
                <a:spcPct val="150000"/>
              </a:lnSpc>
              <a:spcBef>
                <a:spcPts val="600"/>
              </a:spcBef>
            </a:pPr>
            <a:r>
              <a:rPr lang="ar-KW" altLang="en-US" sz="2800" b="0">
                <a:latin typeface="Simplified Arabic" pitchFamily="18" charset="-78"/>
                <a:cs typeface="Simplified Arabic" pitchFamily="18" charset="-78"/>
              </a:rPr>
              <a:t>لذا، </a:t>
            </a:r>
            <a:r>
              <a:rPr lang="ar-SA" altLang="en-US" sz="2800" b="0">
                <a:latin typeface="Simplified Arabic" pitchFamily="18" charset="-78"/>
                <a:cs typeface="Simplified Arabic" pitchFamily="18" charset="-78"/>
              </a:rPr>
              <a:t>عند التخطيط للدخول </a:t>
            </a:r>
            <a:r>
              <a:rPr lang="ar-KW" altLang="en-US" sz="2800" b="0">
                <a:latin typeface="Simplified Arabic" pitchFamily="18" charset="-78"/>
                <a:cs typeface="Simplified Arabic" pitchFamily="18" charset="-78"/>
              </a:rPr>
              <a:t>في </a:t>
            </a:r>
            <a:r>
              <a:rPr lang="ar-SA" altLang="en-US" sz="2800" b="0">
                <a:latin typeface="Simplified Arabic" pitchFamily="18" charset="-78"/>
                <a:cs typeface="Simplified Arabic" pitchFamily="18" charset="-78"/>
              </a:rPr>
              <a:t>سوق الحلال ينصح في التأكد من هوية </a:t>
            </a:r>
            <a:r>
              <a:rPr lang="ar-KW" altLang="en-US" sz="2800" b="0">
                <a:latin typeface="Simplified Arabic" pitchFamily="18" charset="-78"/>
                <a:cs typeface="Simplified Arabic" pitchFamily="18" charset="-78"/>
              </a:rPr>
              <a:t>هيئة الحلال المراد التعامل معها وخلفيتها الشرعية والمهنية</a:t>
            </a:r>
            <a:r>
              <a:rPr lang="ar-SA" altLang="en-US" sz="2800" b="0">
                <a:latin typeface="Simplified Arabic" pitchFamily="18" charset="-78"/>
                <a:cs typeface="Simplified Arabic" pitchFamily="18" charset="-78"/>
              </a:rPr>
              <a:t> </a:t>
            </a:r>
            <a:endParaRPr lang="ar-KW" altLang="en-US" sz="2800" b="0">
              <a:latin typeface="Simplified Arabic" pitchFamily="18" charset="-78"/>
              <a:cs typeface="Simplified Arabic" pitchFamily="18" charset="-78"/>
            </a:endParaRPr>
          </a:p>
        </p:txBody>
      </p:sp>
      <p:sp>
        <p:nvSpPr>
          <p:cNvPr id="7" name="Rectangle 11"/>
          <p:cNvSpPr>
            <a:spLocks noChangeArrowheads="1"/>
          </p:cNvSpPr>
          <p:nvPr/>
        </p:nvSpPr>
        <p:spPr bwMode="auto">
          <a:xfrm>
            <a:off x="381000" y="3544888"/>
            <a:ext cx="8229600" cy="1978025"/>
          </a:xfrm>
          <a:prstGeom prst="rect">
            <a:avLst/>
          </a:prstGeom>
          <a:noFill/>
          <a:ln w="28575">
            <a:noFill/>
            <a:miter lim="800000"/>
            <a:headEnd/>
            <a:tailEnd/>
          </a:ln>
        </p:spPr>
        <p:txBody>
          <a:bodyPr>
            <a:spAutoFit/>
          </a:bodyPr>
          <a:lstStyle/>
          <a:p>
            <a:pPr algn="just" rtl="1">
              <a:lnSpc>
                <a:spcPct val="150000"/>
              </a:lnSpc>
              <a:spcBef>
                <a:spcPts val="600"/>
              </a:spcBef>
            </a:pPr>
            <a:r>
              <a:rPr lang="ar-KW" altLang="en-US" sz="2800" b="0">
                <a:latin typeface="Simplified Arabic" pitchFamily="18" charset="-78"/>
                <a:cs typeface="Simplified Arabic" pitchFamily="18" charset="-78"/>
              </a:rPr>
              <a:t>ل</a:t>
            </a:r>
            <a:r>
              <a:rPr lang="ar-SA" altLang="en-US" sz="2800" b="0">
                <a:latin typeface="Simplified Arabic" pitchFamily="18" charset="-78"/>
                <a:cs typeface="Simplified Arabic" pitchFamily="18" charset="-78"/>
              </a:rPr>
              <a:t>أن أي خطوة خاطئة </a:t>
            </a:r>
            <a:r>
              <a:rPr lang="ar-KW" altLang="en-US" sz="2800" b="0">
                <a:latin typeface="Simplified Arabic" pitchFamily="18" charset="-78"/>
                <a:cs typeface="Simplified Arabic" pitchFamily="18" charset="-78"/>
              </a:rPr>
              <a:t>في إختيار هيئة تصديق على الحلال </a:t>
            </a:r>
            <a:r>
              <a:rPr lang="ar-SA" altLang="en-US" sz="2800" b="0">
                <a:latin typeface="Simplified Arabic" pitchFamily="18" charset="-78"/>
                <a:cs typeface="Simplified Arabic" pitchFamily="18" charset="-78"/>
              </a:rPr>
              <a:t>يمكن أن </a:t>
            </a:r>
            <a:r>
              <a:rPr lang="ar-KW" altLang="en-US" sz="2800" b="0">
                <a:latin typeface="Simplified Arabic" pitchFamily="18" charset="-78"/>
                <a:cs typeface="Simplified Arabic" pitchFamily="18" charset="-78"/>
              </a:rPr>
              <a:t>يؤثر على </a:t>
            </a:r>
            <a:r>
              <a:rPr lang="ar-SA" altLang="en-US" sz="2800" b="0">
                <a:latin typeface="Simplified Arabic" pitchFamily="18" charset="-78"/>
                <a:cs typeface="Simplified Arabic" pitchFamily="18" charset="-78"/>
              </a:rPr>
              <a:t>أسواق المستفيدين من </a:t>
            </a:r>
            <a:r>
              <a:rPr lang="ar-KW" altLang="en-US" sz="2800" b="0">
                <a:latin typeface="Simplified Arabic" pitchFamily="18" charset="-78"/>
                <a:cs typeface="Simplified Arabic" pitchFamily="18" charset="-78"/>
              </a:rPr>
              <a:t>منتجات تم التصديق عليها على أنها حلال من قبل هيئة حلال غير معتبرة</a:t>
            </a:r>
            <a:endParaRPr lang="en-US" altLang="en-US" sz="2800" b="0">
              <a:latin typeface="Simplified Arabic" pitchFamily="18" charset="-78"/>
              <a:cs typeface="Simplified Arabic" pitchFamily="18" charset="-78"/>
            </a:endParaRPr>
          </a:p>
        </p:txBody>
      </p:sp>
      <p:sp>
        <p:nvSpPr>
          <p:cNvPr id="8" name="Rectangle 7"/>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8"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9"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http://4.bp.blogspot.com/_oejkmVXrkYA/SbzR_WkoqlI/AAAAAAAAACw/ZBC4SpBxKRA/s1600-R/bism.gif"/>
          <p:cNvPicPr>
            <a:picLocks noChangeAspect="1" noChangeArrowheads="1"/>
          </p:cNvPicPr>
          <p:nvPr/>
        </p:nvPicPr>
        <p:blipFill>
          <a:blip r:embed="rId2"/>
          <a:srcRect/>
          <a:stretch>
            <a:fillRect/>
          </a:stretch>
        </p:blipFill>
        <p:spPr bwMode="auto">
          <a:xfrm>
            <a:off x="4038600" y="1371608"/>
            <a:ext cx="914400" cy="1217613"/>
          </a:xfrm>
          <a:prstGeom prst="rect">
            <a:avLst/>
          </a:prstGeom>
          <a:noFill/>
          <a:ln w="9525">
            <a:noFill/>
            <a:miter lim="800000"/>
            <a:headEnd/>
            <a:tailEnd/>
          </a:ln>
        </p:spPr>
      </p:pic>
      <p:sp>
        <p:nvSpPr>
          <p:cNvPr id="4099" name="Title 1"/>
          <p:cNvSpPr txBox="1">
            <a:spLocks/>
          </p:cNvSpPr>
          <p:nvPr/>
        </p:nvSpPr>
        <p:spPr bwMode="auto">
          <a:xfrm>
            <a:off x="685800" y="3024198"/>
            <a:ext cx="7772400" cy="1905000"/>
          </a:xfrm>
          <a:prstGeom prst="rect">
            <a:avLst/>
          </a:prstGeom>
          <a:solidFill>
            <a:srgbClr val="00B050"/>
          </a:solidFill>
          <a:ln w="9525">
            <a:noFill/>
            <a:miter lim="800000"/>
            <a:headEnd/>
            <a:tailEnd/>
          </a:ln>
        </p:spPr>
        <p:txBody>
          <a:bodyPr/>
          <a:lstStyle/>
          <a:p>
            <a:pPr algn="ctr" rtl="1" eaLnBrk="0" hangingPunct="0">
              <a:lnSpc>
                <a:spcPct val="150000"/>
              </a:lnSpc>
            </a:pPr>
            <a:r>
              <a:rPr lang="ar-SA" altLang="en-US" sz="4400" dirty="0">
                <a:solidFill>
                  <a:schemeClr val="bg1"/>
                </a:solidFill>
                <a:latin typeface="Simplified Arabic" pitchFamily="18" charset="-78"/>
                <a:ea typeface="MS PGothic" pitchFamily="34" charset="-128"/>
                <a:cs typeface="Simplified Arabic" pitchFamily="18" charset="-78"/>
              </a:rPr>
              <a:t>منهجية الإشراف على </a:t>
            </a:r>
            <a:r>
              <a:rPr lang="ar-KW" altLang="en-US" sz="4400" dirty="0">
                <a:solidFill>
                  <a:schemeClr val="bg1"/>
                </a:solidFill>
                <a:latin typeface="Simplified Arabic" pitchFamily="18" charset="-78"/>
                <a:ea typeface="MS PGothic" pitchFamily="34" charset="-128"/>
                <a:cs typeface="Simplified Arabic" pitchFamily="18" charset="-78"/>
              </a:rPr>
              <a:t>منتجات </a:t>
            </a:r>
            <a:r>
              <a:rPr lang="ar-SA" altLang="en-US" sz="4400" dirty="0">
                <a:solidFill>
                  <a:schemeClr val="bg1"/>
                </a:solidFill>
                <a:latin typeface="Simplified Arabic" pitchFamily="18" charset="-78"/>
                <a:ea typeface="MS PGothic" pitchFamily="34" charset="-128"/>
                <a:cs typeface="Simplified Arabic" pitchFamily="18" charset="-78"/>
              </a:rPr>
              <a:t>الحلال</a:t>
            </a:r>
            <a:endParaRPr lang="en-US" altLang="en-US" sz="4400" dirty="0">
              <a:solidFill>
                <a:schemeClr val="bg1"/>
              </a:solidFill>
              <a:latin typeface="Simplified Arabic" pitchFamily="18" charset="-78"/>
              <a:ea typeface="MS PGothic" pitchFamily="34" charset="-12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57200" y="381000"/>
            <a:ext cx="8229600" cy="684213"/>
          </a:xfrm>
          <a:prstGeom prst="rect">
            <a:avLst/>
          </a:prstGeom>
          <a:solidFill>
            <a:srgbClr val="00B050"/>
          </a:solidFill>
          <a:ln w="9525">
            <a:noFill/>
            <a:miter lim="800000"/>
            <a:headEnd/>
            <a:tailEnd/>
          </a:ln>
        </p:spPr>
        <p:txBody>
          <a:bodyPr>
            <a:spAutoFit/>
          </a:bodyPr>
          <a:lstStyle/>
          <a:p>
            <a:pPr algn="just">
              <a:lnSpc>
                <a:spcPct val="150000"/>
              </a:lnSpc>
              <a:spcBef>
                <a:spcPts val="600"/>
              </a:spcBef>
            </a:pPr>
            <a:r>
              <a:rPr lang="en-US" altLang="en-US" sz="2800">
                <a:solidFill>
                  <a:schemeClr val="bg1"/>
                </a:solidFill>
                <a:latin typeface="Simplified Arabic" pitchFamily="18" charset="-78"/>
                <a:cs typeface="Simplified Arabic" pitchFamily="18" charset="-78"/>
              </a:rPr>
              <a:t>Scope</a:t>
            </a:r>
            <a:endParaRPr lang="en-US" altLang="en-US" sz="2800" b="0">
              <a:solidFill>
                <a:schemeClr val="bg1"/>
              </a:solidFill>
              <a:latin typeface="Simplified Arabic" pitchFamily="18" charset="-78"/>
              <a:cs typeface="Simplified Arabic" pitchFamily="18" charset="-78"/>
            </a:endParaRPr>
          </a:p>
        </p:txBody>
      </p:sp>
      <p:sp>
        <p:nvSpPr>
          <p:cNvPr id="5123" name="Rectangle 3"/>
          <p:cNvSpPr>
            <a:spLocks noChangeArrowheads="1"/>
          </p:cNvSpPr>
          <p:nvPr/>
        </p:nvSpPr>
        <p:spPr bwMode="auto">
          <a:xfrm>
            <a:off x="457200" y="1338263"/>
            <a:ext cx="8229600" cy="1962150"/>
          </a:xfrm>
          <a:prstGeom prst="rect">
            <a:avLst/>
          </a:prstGeom>
          <a:noFill/>
          <a:ln w="9525">
            <a:noFill/>
            <a:miter lim="800000"/>
            <a:headEnd/>
            <a:tailEnd/>
          </a:ln>
        </p:spPr>
        <p:txBody>
          <a:bodyPr>
            <a:spAutoFit/>
          </a:bodyPr>
          <a:lstStyle/>
          <a:p>
            <a:pPr algn="just">
              <a:lnSpc>
                <a:spcPct val="150000"/>
              </a:lnSpc>
              <a:spcBef>
                <a:spcPts val="600"/>
              </a:spcBef>
            </a:pPr>
            <a:r>
              <a:rPr lang="en-US" altLang="en-US" sz="2700" b="0">
                <a:latin typeface="Times New Roman" pitchFamily="18" charset="0"/>
                <a:cs typeface="Times New Roman" pitchFamily="18" charset="0"/>
              </a:rPr>
              <a:t>This is an Arabic presentation that shed the light on </a:t>
            </a:r>
            <a:r>
              <a:rPr lang="en-US" altLang="en-US" sz="2700">
                <a:solidFill>
                  <a:srgbClr val="00B050"/>
                </a:solidFill>
                <a:latin typeface="Times New Roman" pitchFamily="18" charset="0"/>
                <a:cs typeface="Times New Roman" pitchFamily="18" charset="0"/>
              </a:rPr>
              <a:t>the real Halal* supervision methodology</a:t>
            </a:r>
            <a:r>
              <a:rPr lang="en-US" altLang="en-US" sz="2700" b="0">
                <a:latin typeface="Times New Roman" pitchFamily="18" charset="0"/>
                <a:cs typeface="Times New Roman" pitchFamily="18" charset="0"/>
              </a:rPr>
              <a:t> that when followed will ensure providing 100% Halal pure products.</a:t>
            </a:r>
          </a:p>
        </p:txBody>
      </p:sp>
      <p:sp>
        <p:nvSpPr>
          <p:cNvPr id="5124" name="Rectangle 4"/>
          <p:cNvSpPr>
            <a:spLocks noChangeArrowheads="1"/>
          </p:cNvSpPr>
          <p:nvPr/>
        </p:nvSpPr>
        <p:spPr bwMode="auto">
          <a:xfrm>
            <a:off x="76200" y="6076950"/>
            <a:ext cx="8534400" cy="461963"/>
          </a:xfrm>
          <a:prstGeom prst="rect">
            <a:avLst/>
          </a:prstGeom>
          <a:noFill/>
          <a:ln w="9525">
            <a:noFill/>
            <a:miter lim="800000"/>
            <a:headEnd/>
            <a:tailEnd/>
          </a:ln>
        </p:spPr>
        <p:txBody>
          <a:bodyPr>
            <a:spAutoFit/>
          </a:bodyPr>
          <a:lstStyle/>
          <a:p>
            <a:pPr algn="just" rtl="1"/>
            <a:r>
              <a:rPr lang="en-US" altLang="en-US" sz="1200" b="0">
                <a:latin typeface="Simplified Arabic" pitchFamily="18" charset="-78"/>
                <a:cs typeface="Simplified Arabic" pitchFamily="18" charset="-78"/>
              </a:rPr>
              <a:t> F-1 :5F-Halal*</a:t>
            </a:r>
            <a:r>
              <a:rPr lang="ar-KW" altLang="en-US" sz="1200" b="0">
                <a:latin typeface="Simplified Arabic" pitchFamily="18" charset="-78"/>
                <a:cs typeface="Simplified Arabic" pitchFamily="18" charset="-78"/>
              </a:rPr>
              <a:t>خالي من الصعق، 2</a:t>
            </a:r>
            <a:r>
              <a:rPr lang="en-US" altLang="en-US" sz="1200" b="0">
                <a:latin typeface="Simplified Arabic" pitchFamily="18" charset="-78"/>
                <a:cs typeface="Simplified Arabic" pitchFamily="18" charset="-78"/>
              </a:rPr>
              <a:t>F-</a:t>
            </a:r>
            <a:r>
              <a:rPr lang="ar-KW" altLang="en-US" sz="1200" b="0">
                <a:latin typeface="Simplified Arabic" pitchFamily="18" charset="-78"/>
                <a:cs typeface="Simplified Arabic" pitchFamily="18" charset="-78"/>
              </a:rPr>
              <a:t> خالي من الذبح الآلي، 3</a:t>
            </a:r>
            <a:r>
              <a:rPr lang="en-US" altLang="en-US" sz="1200" b="0">
                <a:latin typeface="Simplified Arabic" pitchFamily="18" charset="-78"/>
                <a:cs typeface="Simplified Arabic" pitchFamily="18" charset="-78"/>
              </a:rPr>
              <a:t> F-</a:t>
            </a:r>
            <a:r>
              <a:rPr lang="ar-KW" altLang="en-US" sz="1200" b="0">
                <a:latin typeface="Simplified Arabic" pitchFamily="18" charset="-78"/>
                <a:cs typeface="Simplified Arabic" pitchFamily="18" charset="-78"/>
              </a:rPr>
              <a:t>الذبح بأيدي مسلمة، 4</a:t>
            </a:r>
            <a:r>
              <a:rPr lang="en-US" altLang="en-US" sz="1200" b="0">
                <a:latin typeface="Simplified Arabic" pitchFamily="18" charset="-78"/>
                <a:cs typeface="Simplified Arabic" pitchFamily="18" charset="-78"/>
              </a:rPr>
              <a:t> F-</a:t>
            </a:r>
            <a:r>
              <a:rPr lang="ar-KW" altLang="en-US" sz="1200" b="0">
                <a:latin typeface="Simplified Arabic" pitchFamily="18" charset="-78"/>
                <a:cs typeface="Simplified Arabic" pitchFamily="18" charset="-78"/>
              </a:rPr>
              <a:t>خالي من الكحول، 5</a:t>
            </a:r>
            <a:r>
              <a:rPr lang="en-US" altLang="en-US" sz="1200" b="0">
                <a:latin typeface="Simplified Arabic" pitchFamily="18" charset="-78"/>
                <a:cs typeface="Simplified Arabic" pitchFamily="18" charset="-78"/>
              </a:rPr>
              <a:t> F-</a:t>
            </a:r>
            <a:r>
              <a:rPr lang="ar-KW" altLang="en-US" sz="1200" b="0">
                <a:latin typeface="Simplified Arabic" pitchFamily="18" charset="-78"/>
                <a:cs typeface="Simplified Arabic" pitchFamily="18" charset="-78"/>
              </a:rPr>
              <a:t>خالي من المواد النجسة او المستحيلة من مواد نجسة</a:t>
            </a:r>
            <a:endParaRPr lang="en-US" altLang="en-US" sz="1200" b="0">
              <a:latin typeface="Simplified Arabic" pitchFamily="18" charset="-78"/>
              <a:cs typeface="Simplified Arabic" pitchFamily="18" charset="-78"/>
            </a:endParaRPr>
          </a:p>
        </p:txBody>
      </p:sp>
      <p:sp>
        <p:nvSpPr>
          <p:cNvPr id="5125" name="Rectangle 5"/>
          <p:cNvSpPr>
            <a:spLocks noChangeArrowheads="1"/>
          </p:cNvSpPr>
          <p:nvPr/>
        </p:nvSpPr>
        <p:spPr bwMode="auto">
          <a:xfrm>
            <a:off x="0" y="6457950"/>
            <a:ext cx="8077200" cy="400050"/>
          </a:xfrm>
          <a:prstGeom prst="rect">
            <a:avLst/>
          </a:prstGeom>
          <a:noFill/>
          <a:ln w="9525">
            <a:noFill/>
            <a:miter lim="800000"/>
            <a:headEnd/>
            <a:tailEnd/>
          </a:ln>
        </p:spPr>
        <p:txBody>
          <a:bodyPr>
            <a:spAutoFit/>
          </a:bodyPr>
          <a:lstStyle/>
          <a:p>
            <a:r>
              <a:rPr lang="en-US" altLang="en-US" sz="1000" b="0">
                <a:latin typeface="Times New Roman" pitchFamily="18" charset="0"/>
                <a:cs typeface="Times New Roman" pitchFamily="18" charset="0"/>
              </a:rPr>
              <a:t>5F-Halal: Free from stunning, Free from mechanical slaughtering, Free from Alcohol, Free from non-Muslim slaughter men, Free from Haram Najis ingredients or Istihala as a mean of looking at Haram Najis ingredients as Halal based on the assumption of transformation or consumption.      </a:t>
            </a:r>
            <a:endParaRPr lang="ar-KW" altLang="en-US" sz="1000" b="0">
              <a:latin typeface="Times New Roman" pitchFamily="18" charset="0"/>
              <a:cs typeface="Times New Roman" pitchFamily="18" charset="0"/>
            </a:endParaRPr>
          </a:p>
        </p:txBody>
      </p:sp>
      <p:sp>
        <p:nvSpPr>
          <p:cNvPr id="5126" name="Rectangle 3"/>
          <p:cNvSpPr>
            <a:spLocks noChangeArrowheads="1"/>
          </p:cNvSpPr>
          <p:nvPr/>
        </p:nvSpPr>
        <p:spPr bwMode="auto">
          <a:xfrm>
            <a:off x="457200" y="4267200"/>
            <a:ext cx="8229600" cy="1684338"/>
          </a:xfrm>
          <a:prstGeom prst="rect">
            <a:avLst/>
          </a:prstGeom>
          <a:noFill/>
          <a:ln w="9525">
            <a:noFill/>
            <a:miter lim="800000"/>
            <a:headEnd/>
            <a:tailEnd/>
          </a:ln>
        </p:spPr>
        <p:txBody>
          <a:bodyPr>
            <a:spAutoFit/>
          </a:bodyPr>
          <a:lstStyle/>
          <a:p>
            <a:pPr algn="just" rtl="1">
              <a:lnSpc>
                <a:spcPct val="200000"/>
              </a:lnSpc>
              <a:spcBef>
                <a:spcPts val="600"/>
              </a:spcBef>
            </a:pPr>
            <a:r>
              <a:rPr lang="ar-KW" altLang="en-US" sz="2800" b="0">
                <a:latin typeface="Times New Roman" pitchFamily="18" charset="0"/>
                <a:cs typeface="Times New Roman" pitchFamily="18" charset="0"/>
              </a:rPr>
              <a:t>هذه المحاضرة تلقي الضوء على الإشراف الحلال الحقيقي والذي إذا أتبع سيضمن توفير 100%</a:t>
            </a:r>
            <a:r>
              <a:rPr lang="ar-KW" altLang="en-US" sz="2800" b="0" baseline="30000">
                <a:latin typeface="Times New Roman" pitchFamily="18" charset="0"/>
                <a:cs typeface="Times New Roman" pitchFamily="18" charset="0"/>
              </a:rPr>
              <a:t>*</a:t>
            </a:r>
            <a:r>
              <a:rPr lang="ar-KW" altLang="en-US" sz="2800" b="0">
                <a:latin typeface="Times New Roman" pitchFamily="18" charset="0"/>
                <a:cs typeface="Times New Roman" pitchFamily="18" charset="0"/>
              </a:rPr>
              <a:t> منتجات حلال نقية.</a:t>
            </a:r>
            <a:endParaRPr lang="en-US" altLang="en-US" sz="2800" b="0">
              <a:latin typeface="Times New Roman" pitchFamily="18" charset="0"/>
              <a:cs typeface="Times New Roman" pitchFamily="18" charset="0"/>
            </a:endParaRPr>
          </a:p>
        </p:txBody>
      </p:sp>
      <p:sp>
        <p:nvSpPr>
          <p:cNvPr id="5127" name="Rectangle 3"/>
          <p:cNvSpPr>
            <a:spLocks noChangeArrowheads="1"/>
          </p:cNvSpPr>
          <p:nvPr/>
        </p:nvSpPr>
        <p:spPr bwMode="auto">
          <a:xfrm>
            <a:off x="457200" y="3506788"/>
            <a:ext cx="8229600" cy="684212"/>
          </a:xfrm>
          <a:prstGeom prst="rect">
            <a:avLst/>
          </a:prstGeom>
          <a:solidFill>
            <a:srgbClr val="00B050"/>
          </a:solidFill>
          <a:ln w="9525">
            <a:noFill/>
            <a:miter lim="800000"/>
            <a:headEnd/>
            <a:tailEnd/>
          </a:ln>
        </p:spPr>
        <p:txBody>
          <a:bodyPr>
            <a:spAutoFit/>
          </a:bodyPr>
          <a:lstStyle/>
          <a:p>
            <a:pPr algn="just" rtl="1">
              <a:lnSpc>
                <a:spcPct val="150000"/>
              </a:lnSpc>
              <a:spcBef>
                <a:spcPts val="600"/>
              </a:spcBef>
            </a:pPr>
            <a:r>
              <a:rPr lang="ar-EG" altLang="en-US" sz="2800">
                <a:solidFill>
                  <a:schemeClr val="bg1"/>
                </a:solidFill>
                <a:latin typeface="Simplified Arabic" pitchFamily="18" charset="-78"/>
                <a:cs typeface="Simplified Arabic" pitchFamily="18" charset="-78"/>
              </a:rPr>
              <a:t>النطـاق</a:t>
            </a:r>
            <a:endParaRPr lang="en-US" altLang="en-US" sz="2800" b="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836712"/>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solidFill>
                  <a:schemeClr val="tx1"/>
                </a:solidFill>
                <a:latin typeface="Times New Roman" pitchFamily="18" charset="0"/>
                <a:ea typeface="ＭＳ Ｐゴシック" charset="-128"/>
                <a:cs typeface="Times New Roman" pitchFamily="18" charset="0"/>
              </a:rPr>
              <a:t>Content</a:t>
            </a:r>
            <a:endParaRPr lang="en-MY" sz="4400" dirty="0">
              <a:solidFill>
                <a:schemeClr val="tx1"/>
              </a:solidFill>
              <a:latin typeface="Times New Roman" pitchFamily="18" charset="0"/>
              <a:ea typeface="ＭＳ Ｐゴシック" charset="-128"/>
              <a:cs typeface="Times New Roman" pitchFamily="18" charset="0"/>
            </a:endParaRPr>
          </a:p>
        </p:txBody>
      </p:sp>
      <p:sp>
        <p:nvSpPr>
          <p:cNvPr id="5" name="Content Placeholder 2"/>
          <p:cNvSpPr txBox="1">
            <a:spLocks/>
          </p:cNvSpPr>
          <p:nvPr/>
        </p:nvSpPr>
        <p:spPr bwMode="auto">
          <a:xfrm>
            <a:off x="457200" y="1143000"/>
            <a:ext cx="8534400" cy="5029200"/>
          </a:xfrm>
          <a:prstGeom prst="rect">
            <a:avLst/>
          </a:prstGeom>
          <a:noFill/>
          <a:ln w="9525">
            <a:noFill/>
            <a:miter lim="800000"/>
            <a:headEnd/>
            <a:tailEnd/>
          </a:ln>
        </p:spPr>
        <p:txBody>
          <a:bodyPr/>
          <a:lstStyle/>
          <a:p>
            <a:pPr marL="457200" indent="-457200" algn="r" rtl="1">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altLang="en-US" sz="2800">
                <a:latin typeface="Simplified Arabic" pitchFamily="18" charset="-78"/>
                <a:ea typeface="MS PGothic" pitchFamily="34" charset="-128"/>
                <a:cs typeface="Simplified Arabic" pitchFamily="18" charset="-78"/>
              </a:rPr>
              <a:t>مقدمة</a:t>
            </a:r>
            <a:endParaRPr lang="en-US" altLang="en-US" sz="2800">
              <a:latin typeface="Simplified Arabic" pitchFamily="18" charset="-78"/>
              <a:ea typeface="MS PGothic" pitchFamily="34" charset="-128"/>
              <a:cs typeface="Simplified Arabic" pitchFamily="18" charset="-78"/>
            </a:endParaRPr>
          </a:p>
          <a:p>
            <a:pPr marL="457200" indent="-457200" algn="just" rtl="1"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SA" altLang="en-US" sz="2800">
                <a:latin typeface="Simplified Arabic" pitchFamily="18" charset="-78"/>
                <a:cs typeface="Simplified Arabic" pitchFamily="18" charset="-78"/>
              </a:rPr>
              <a:t>منهجية الإشراف على </a:t>
            </a:r>
            <a:r>
              <a:rPr lang="ar-KW" altLang="en-US" sz="2800">
                <a:latin typeface="Simplified Arabic" pitchFamily="18" charset="-78"/>
                <a:cs typeface="Simplified Arabic" pitchFamily="18" charset="-78"/>
              </a:rPr>
              <a:t>منتجات </a:t>
            </a:r>
            <a:r>
              <a:rPr lang="ar-SA" altLang="en-US" sz="2800">
                <a:latin typeface="Simplified Arabic" pitchFamily="18" charset="-78"/>
                <a:cs typeface="Simplified Arabic" pitchFamily="18" charset="-78"/>
              </a:rPr>
              <a:t>الحلال في بلاد الغرب </a:t>
            </a:r>
            <a:endParaRPr lang="en-US" altLang="en-US" sz="2800">
              <a:latin typeface="Simplified Arabic" pitchFamily="18" charset="-78"/>
              <a:cs typeface="Simplified Arabic" pitchFamily="18" charset="-78"/>
            </a:endParaRPr>
          </a:p>
          <a:p>
            <a:pPr marL="457200" indent="-457200" algn="just" rtl="1"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altLang="en-US" sz="2800">
                <a:latin typeface="Simplified Arabic" pitchFamily="18" charset="-78"/>
                <a:cs typeface="Simplified Arabic" pitchFamily="18" charset="-78"/>
              </a:rPr>
              <a:t>بدايات الإشراف على الحلال</a:t>
            </a:r>
            <a:endParaRPr lang="en-US" altLang="en-US" sz="2800">
              <a:latin typeface="Simplified Arabic" pitchFamily="18" charset="-78"/>
              <a:cs typeface="Simplified Arabic" pitchFamily="18" charset="-78"/>
            </a:endParaRPr>
          </a:p>
          <a:p>
            <a:pPr marL="457200" indent="-457200" algn="just" rtl="1" eaLnBrk="0" hangingPunct="0">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altLang="en-US" sz="2800">
                <a:latin typeface="Simplified Arabic" pitchFamily="18" charset="-78"/>
                <a:cs typeface="Simplified Arabic" pitchFamily="18" charset="-78"/>
              </a:rPr>
              <a:t>الإستنتاجات</a:t>
            </a:r>
            <a:endParaRPr lang="en-US" altLang="en-US" sz="2800">
              <a:latin typeface="Simplified Arabic" pitchFamily="18" charset="-78"/>
              <a:cs typeface="Simplified Arabic" pitchFamily="18" charset="-78"/>
            </a:endParaRPr>
          </a:p>
          <a:p>
            <a:pPr marL="457200" indent="-457200" algn="r" rtl="1">
              <a:lnSpc>
                <a:spcPct val="150000"/>
              </a:lnSpc>
              <a:spcBef>
                <a:spcPts val="600"/>
              </a:spcBef>
              <a:buFontTx/>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altLang="en-US" sz="2800">
                <a:latin typeface="Simplified Arabic" pitchFamily="18" charset="-78"/>
                <a:cs typeface="Simplified Arabic" pitchFamily="18" charset="-78"/>
              </a:rPr>
              <a:t>التوصيات</a:t>
            </a:r>
            <a:endParaRPr lang="en-US" altLang="en-US" sz="2800">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457200" y="2971800"/>
            <a:ext cx="8229600" cy="2678113"/>
          </a:xfrm>
          <a:prstGeom prst="rect">
            <a:avLst/>
          </a:prstGeom>
          <a:noFill/>
          <a:ln w="9525">
            <a:noFill/>
            <a:miter lim="800000"/>
            <a:headEnd/>
            <a:tailEnd/>
          </a:ln>
        </p:spPr>
        <p:txBody>
          <a:bodyPr>
            <a:spAutoFit/>
          </a:bodyPr>
          <a:lstStyle/>
          <a:p>
            <a:pPr algn="just" rtl="1">
              <a:lnSpc>
                <a:spcPct val="200000"/>
              </a:lnSpc>
              <a:spcBef>
                <a:spcPts val="600"/>
              </a:spcBef>
            </a:pPr>
            <a:r>
              <a:rPr lang="ar-SA" altLang="en-US" sz="2800" b="0">
                <a:latin typeface="Simplified Arabic" pitchFamily="18" charset="-78"/>
                <a:cs typeface="Simplified Arabic" pitchFamily="18" charset="-78"/>
              </a:rPr>
              <a:t>فلابد للفقيه وللرقيب في هذا العصر من أثر يراعي </a:t>
            </a:r>
            <a:r>
              <a:rPr lang="ar-KW" altLang="en-US" sz="2800" b="0">
                <a:latin typeface="Simplified Arabic" pitchFamily="18" charset="-78"/>
                <a:cs typeface="Simplified Arabic" pitchFamily="18" charset="-78"/>
              </a:rPr>
              <a:t>فيه </a:t>
            </a:r>
            <a:r>
              <a:rPr lang="ar-SA" altLang="en-US" sz="2800" b="0">
                <a:latin typeface="Simplified Arabic" pitchFamily="18" charset="-78"/>
                <a:cs typeface="Simplified Arabic" pitchFamily="18" charset="-78"/>
              </a:rPr>
              <a:t>المتطلبات العصرية دون الإخلال بالثوابت الشرعية</a:t>
            </a:r>
            <a:r>
              <a:rPr lang="ar-KW" altLang="en-US" sz="2800" b="0">
                <a:latin typeface="Simplified Arabic" pitchFamily="18" charset="-78"/>
                <a:cs typeface="Simplified Arabic" pitchFamily="18" charset="-78"/>
              </a:rPr>
              <a:t>، ليكون سبباً في منع دخول المنتجات غير الحلال إلى يد المستهك المسلم</a:t>
            </a:r>
            <a:r>
              <a:rPr lang="ar-EG" altLang="en-US" sz="2800" b="0">
                <a:latin typeface="Simplified Arabic" pitchFamily="18" charset="-78"/>
                <a:cs typeface="Simplified Arabic" pitchFamily="18" charset="-78"/>
              </a:rPr>
              <a:t>. </a:t>
            </a:r>
            <a:endParaRPr lang="en-US" altLang="en-US" sz="2800" b="0">
              <a:latin typeface="Simplified Arabic" pitchFamily="18" charset="-78"/>
              <a:cs typeface="Simplified Arabic" pitchFamily="18" charset="-78"/>
            </a:endParaRPr>
          </a:p>
        </p:txBody>
      </p:sp>
      <p:sp>
        <p:nvSpPr>
          <p:cNvPr id="7171" name="Rectangle 11"/>
          <p:cNvSpPr>
            <a:spLocks noChangeArrowheads="1"/>
          </p:cNvSpPr>
          <p:nvPr/>
        </p:nvSpPr>
        <p:spPr bwMode="auto">
          <a:xfrm>
            <a:off x="76200" y="49213"/>
            <a:ext cx="8915400" cy="738187"/>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KW" altLang="en-US" sz="2800" b="0">
                <a:solidFill>
                  <a:schemeClr val="bg1"/>
                </a:solidFill>
                <a:latin typeface="Simplified Arabic" pitchFamily="18" charset="-78"/>
                <a:cs typeface="Simplified Arabic" pitchFamily="18" charset="-78"/>
              </a:rPr>
              <a:t>مقدمة</a:t>
            </a:r>
            <a:endParaRPr lang="en-US" altLang="en-US" sz="2800" b="0">
              <a:solidFill>
                <a:schemeClr val="bg1"/>
              </a:solidFill>
              <a:latin typeface="Simplified Arabic" pitchFamily="18" charset="-78"/>
              <a:cs typeface="Simplified Arabic" pitchFamily="18" charset="-78"/>
            </a:endParaRPr>
          </a:p>
        </p:txBody>
      </p:sp>
      <p:sp>
        <p:nvSpPr>
          <p:cNvPr id="7172" name="Rectangle 4"/>
          <p:cNvSpPr>
            <a:spLocks noChangeArrowheads="1"/>
          </p:cNvSpPr>
          <p:nvPr/>
        </p:nvSpPr>
        <p:spPr bwMode="auto">
          <a:xfrm>
            <a:off x="457200" y="1066800"/>
            <a:ext cx="8229600" cy="1816100"/>
          </a:xfrm>
          <a:prstGeom prst="rect">
            <a:avLst/>
          </a:prstGeom>
          <a:noFill/>
          <a:ln w="9525">
            <a:noFill/>
            <a:miter lim="800000"/>
            <a:headEnd/>
            <a:tailEnd/>
          </a:ln>
        </p:spPr>
        <p:txBody>
          <a:bodyPr>
            <a:spAutoFit/>
          </a:bodyPr>
          <a:lstStyle/>
          <a:p>
            <a:pPr algn="just" rtl="1">
              <a:lnSpc>
                <a:spcPct val="200000"/>
              </a:lnSpc>
              <a:spcBef>
                <a:spcPts val="600"/>
              </a:spcBef>
            </a:pPr>
            <a:r>
              <a:rPr lang="ar-KW" altLang="en-US" sz="2800" b="0">
                <a:latin typeface="Simplified Arabic" pitchFamily="18" charset="-78"/>
                <a:cs typeface="Simplified Arabic" pitchFamily="18" charset="-78"/>
              </a:rPr>
              <a:t>تشهد منتجات الحلال حالياً كثير من النوازل </a:t>
            </a:r>
            <a:r>
              <a:rPr lang="ar-SA" altLang="en-US" sz="2800" b="0">
                <a:latin typeface="Simplified Arabic" pitchFamily="18" charset="-78"/>
                <a:cs typeface="Simplified Arabic" pitchFamily="18" charset="-78"/>
              </a:rPr>
              <a:t>ومستجدات كثيرة لم تكن معروفة بأعيانها في كتب الفقهاء المتقدمين.</a:t>
            </a:r>
            <a:r>
              <a:rPr lang="ar-SA" altLang="en-US" sz="2800" b="0">
                <a:solidFill>
                  <a:srgbClr val="FF0000"/>
                </a:solidFill>
                <a:latin typeface="Simplified Arabic" pitchFamily="18" charset="-78"/>
                <a:cs typeface="Simplified Arabic" pitchFamily="18" charset="-78"/>
              </a:rPr>
              <a:t> </a:t>
            </a:r>
            <a:endParaRPr lang="en-US" altLang="en-US" sz="2800" b="0">
              <a:latin typeface="Simplified Arabic" pitchFamily="18" charset="-78"/>
              <a:cs typeface="Simplified Arabic" pitchFamily="18" charset="-78"/>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sz="2800" b="0">
              <a:latin typeface="Simplified Arabic" pitchFamily="18" charset="-78"/>
              <a:cs typeface="Simplified Arabic" pitchFamily="18" charset="-78"/>
            </a:endParaRPr>
          </a:p>
        </p:txBody>
      </p:sp>
      <p:sp>
        <p:nvSpPr>
          <p:cNvPr id="8195" name="Rectangle 11"/>
          <p:cNvSpPr>
            <a:spLocks noChangeArrowheads="1"/>
          </p:cNvSpPr>
          <p:nvPr/>
        </p:nvSpPr>
        <p:spPr bwMode="auto">
          <a:xfrm>
            <a:off x="381000" y="304800"/>
            <a:ext cx="8429625" cy="1331913"/>
          </a:xfrm>
          <a:prstGeom prst="rect">
            <a:avLst/>
          </a:prstGeom>
          <a:solidFill>
            <a:srgbClr val="00B050"/>
          </a:solidFill>
          <a:ln w="28575">
            <a:noFill/>
            <a:miter lim="800000"/>
            <a:headEnd/>
            <a:tailEnd/>
          </a:ln>
        </p:spPr>
        <p:txBody>
          <a:bodyPr>
            <a:spAutoFit/>
          </a:bodyPr>
          <a:lstStyle/>
          <a:p>
            <a:pPr algn="just" rtl="1">
              <a:lnSpc>
                <a:spcPct val="150000"/>
              </a:lnSpc>
            </a:pPr>
            <a:r>
              <a:rPr lang="ar-SA" altLang="en-US" sz="2800">
                <a:solidFill>
                  <a:schemeClr val="bg1"/>
                </a:solidFill>
                <a:latin typeface="Simplified Arabic" pitchFamily="18" charset="-78"/>
                <a:cs typeface="Simplified Arabic" pitchFamily="18" charset="-78"/>
              </a:rPr>
              <a:t>تـتـــنـوع منهجية الإشراف على </a:t>
            </a:r>
            <a:r>
              <a:rPr lang="ar-KW" altLang="en-US" sz="2800">
                <a:solidFill>
                  <a:schemeClr val="bg1"/>
                </a:solidFill>
                <a:latin typeface="Simplified Arabic" pitchFamily="18" charset="-78"/>
                <a:cs typeface="Simplified Arabic" pitchFamily="18" charset="-78"/>
              </a:rPr>
              <a:t>منتجات </a:t>
            </a:r>
            <a:r>
              <a:rPr lang="ar-SA" altLang="en-US" sz="2800">
                <a:solidFill>
                  <a:schemeClr val="bg1"/>
                </a:solidFill>
                <a:latin typeface="Simplified Arabic" pitchFamily="18" charset="-78"/>
                <a:cs typeface="Simplified Arabic" pitchFamily="18" charset="-78"/>
              </a:rPr>
              <a:t>الحلال في بلاد الغرب وفق عوامل مختلفة </a:t>
            </a:r>
            <a:endParaRPr lang="en-US" altLang="en-US" sz="2800">
              <a:solidFill>
                <a:schemeClr val="bg1"/>
              </a:solidFill>
              <a:latin typeface="Simplified Arabic" pitchFamily="18" charset="-78"/>
              <a:cs typeface="Simplified Arabic" pitchFamily="18" charset="-78"/>
            </a:endParaRPr>
          </a:p>
        </p:txBody>
      </p:sp>
      <p:sp>
        <p:nvSpPr>
          <p:cNvPr id="8" name="Rectangle 11"/>
          <p:cNvSpPr>
            <a:spLocks noChangeArrowheads="1"/>
          </p:cNvSpPr>
          <p:nvPr/>
        </p:nvSpPr>
        <p:spPr bwMode="auto">
          <a:xfrm>
            <a:off x="381000" y="1752600"/>
            <a:ext cx="8534400" cy="4308475"/>
          </a:xfrm>
          <a:prstGeom prst="rect">
            <a:avLst/>
          </a:prstGeom>
          <a:solidFill>
            <a:schemeClr val="accent3">
              <a:lumMod val="95000"/>
            </a:schemeClr>
          </a:solidFill>
          <a:ln w="28575">
            <a:noFill/>
            <a:miter lim="800000"/>
            <a:headEnd/>
            <a:tailEnd/>
          </a:ln>
        </p:spPr>
        <p:txBody>
          <a:bodyPr>
            <a:spAutoFit/>
          </a:bodyPr>
          <a:lstStyle/>
          <a:p>
            <a:pPr marL="514350" indent="-514350" algn="just" rtl="1">
              <a:lnSpc>
                <a:spcPct val="200000"/>
              </a:lnSpc>
              <a:spcBef>
                <a:spcPts val="600"/>
              </a:spcBef>
              <a:buFontTx/>
              <a:buAutoNum type="arabicPeriod"/>
              <a:defRPr/>
            </a:pPr>
            <a:r>
              <a:rPr lang="ar-SA" sz="2200" b="0" dirty="0">
                <a:latin typeface="Simplified Arabic" pitchFamily="18" charset="-78"/>
                <a:cs typeface="Simplified Arabic" pitchFamily="18" charset="-78"/>
              </a:rPr>
              <a:t>بحسب المذاهب الفقهية</a:t>
            </a:r>
            <a:r>
              <a:rPr lang="ar-KW" sz="2200" b="0" dirty="0">
                <a:latin typeface="Simplified Arabic" pitchFamily="18" charset="-78"/>
                <a:cs typeface="Simplified Arabic" pitchFamily="18" charset="-78"/>
              </a:rPr>
              <a:t> (المذهب الشافعي مقابل المذاهب الأخرى في حكم أهل الكتاب</a:t>
            </a:r>
            <a:r>
              <a:rPr lang="ar-SA" sz="2200" b="0" dirty="0">
                <a:latin typeface="Simplified Arabic" pitchFamily="18" charset="-78"/>
                <a:cs typeface="Simplified Arabic" pitchFamily="18" charset="-78"/>
              </a:rPr>
              <a:t> مثلا</a:t>
            </a:r>
            <a:r>
              <a:rPr lang="ar-KW" sz="2200" b="0" dirty="0">
                <a:latin typeface="Simplified Arabic" pitchFamily="18" charset="-78"/>
                <a:cs typeface="Simplified Arabic" pitchFamily="18" charset="-78"/>
              </a:rPr>
              <a:t>)</a:t>
            </a:r>
          </a:p>
          <a:p>
            <a:pPr marL="514350" indent="-514350" algn="just" rtl="1">
              <a:lnSpc>
                <a:spcPct val="200000"/>
              </a:lnSpc>
              <a:spcBef>
                <a:spcPts val="600"/>
              </a:spcBef>
              <a:buFont typeface="+mj-lt"/>
              <a:buAutoNum type="arabicPeriod"/>
              <a:defRPr/>
            </a:pPr>
            <a:r>
              <a:rPr lang="ar-SA" sz="2200" b="0" dirty="0">
                <a:latin typeface="Simplified Arabic" pitchFamily="18" charset="-78"/>
                <a:cs typeface="Simplified Arabic" pitchFamily="18" charset="-78"/>
              </a:rPr>
              <a:t>وفق النهج الإسلامي </a:t>
            </a:r>
            <a:r>
              <a:rPr lang="ar-KW" sz="2200" b="0" dirty="0">
                <a:latin typeface="Simplified Arabic" pitchFamily="18" charset="-78"/>
                <a:cs typeface="Simplified Arabic" pitchFamily="18" charset="-78"/>
              </a:rPr>
              <a:t>المتبع </a:t>
            </a:r>
            <a:r>
              <a:rPr lang="ar-SA" sz="2200" b="0" dirty="0">
                <a:latin typeface="Simplified Arabic" pitchFamily="18" charset="-78"/>
                <a:cs typeface="Simplified Arabic" pitchFamily="18" charset="-78"/>
              </a:rPr>
              <a:t>من قطر لآخر</a:t>
            </a:r>
            <a:r>
              <a:rPr lang="ar-KW" sz="2200" b="0" dirty="0">
                <a:latin typeface="Simplified Arabic" pitchFamily="18" charset="-78"/>
                <a:cs typeface="Simplified Arabic" pitchFamily="18" charset="-78"/>
              </a:rPr>
              <a:t> (فقه المغتربين) </a:t>
            </a:r>
          </a:p>
          <a:p>
            <a:pPr marL="514350" indent="-514350" algn="just" rtl="1">
              <a:lnSpc>
                <a:spcPct val="200000"/>
              </a:lnSpc>
              <a:spcBef>
                <a:spcPts val="600"/>
              </a:spcBef>
              <a:buFont typeface="+mj-lt"/>
              <a:buAutoNum type="arabicPeriod"/>
              <a:defRPr/>
            </a:pPr>
            <a:r>
              <a:rPr lang="ar-KW" sz="2200" b="0" dirty="0">
                <a:latin typeface="Simplified Arabic" pitchFamily="18" charset="-78"/>
                <a:cs typeface="Simplified Arabic" pitchFamily="18" charset="-78"/>
              </a:rPr>
              <a:t>و</a:t>
            </a:r>
            <a:r>
              <a:rPr lang="ar-SA" sz="2200" b="0" dirty="0">
                <a:latin typeface="Simplified Arabic" pitchFamily="18" charset="-78"/>
                <a:cs typeface="Simplified Arabic" pitchFamily="18" charset="-78"/>
              </a:rPr>
              <a:t>وفق الاختلاف في وجهات النظر</a:t>
            </a:r>
            <a:r>
              <a:rPr lang="en-US" sz="2200" b="0" dirty="0">
                <a:latin typeface="Simplified Arabic" pitchFamily="18" charset="-78"/>
                <a:cs typeface="Simplified Arabic" pitchFamily="18" charset="-78"/>
              </a:rPr>
              <a:t> </a:t>
            </a:r>
            <a:r>
              <a:rPr lang="ar-SA" sz="2200" b="0" dirty="0">
                <a:latin typeface="Simplified Arabic" pitchFamily="18" charset="-78"/>
                <a:cs typeface="Simplified Arabic" pitchFamily="18" charset="-78"/>
              </a:rPr>
              <a:t>من منظور شرعي في قضايا صناعة الحلال المستجدة</a:t>
            </a:r>
            <a:r>
              <a:rPr lang="ar-KW" sz="2200" b="0" dirty="0">
                <a:latin typeface="Simplified Arabic" pitchFamily="18" charset="-78"/>
                <a:cs typeface="Simplified Arabic" pitchFamily="18" charset="-78"/>
              </a:rPr>
              <a:t> (مثل: الصعق، الذبح الآلي، الإستحالة، الكحول</a:t>
            </a:r>
            <a:r>
              <a:rPr lang="ar-SA" sz="2200" b="0" dirty="0">
                <a:latin typeface="Simplified Arabic" pitchFamily="18" charset="-78"/>
                <a:cs typeface="Simplified Arabic" pitchFamily="18" charset="-78"/>
              </a:rPr>
              <a:t>، المضافات الغذائية من أصول محرمة، المنتجات المحورة جينيا)</a:t>
            </a:r>
            <a:endParaRPr lang="ar-KW" sz="2200" b="0" dirty="0">
              <a:latin typeface="Simplified Arabic" pitchFamily="18" charset="-78"/>
              <a:cs typeface="Simplified Arabic" pitchFamily="18" charset="-78"/>
            </a:endParaRPr>
          </a:p>
        </p:txBody>
      </p:sp>
      <p:sp>
        <p:nvSpPr>
          <p:cNvPr id="9" name="Rectangle 11"/>
          <p:cNvSpPr>
            <a:spLocks noChangeArrowheads="1"/>
          </p:cNvSpPr>
          <p:nvPr/>
        </p:nvSpPr>
        <p:spPr bwMode="auto">
          <a:xfrm>
            <a:off x="0" y="6167438"/>
            <a:ext cx="8915400" cy="461962"/>
          </a:xfrm>
          <a:prstGeom prst="rect">
            <a:avLst/>
          </a:prstGeom>
          <a:noFill/>
          <a:ln w="28575">
            <a:noFill/>
            <a:miter lim="800000"/>
            <a:headEnd/>
            <a:tailEnd/>
          </a:ln>
        </p:spPr>
        <p:txBody>
          <a:bodyPr>
            <a:spAutoFit/>
          </a:bodyPr>
          <a:lstStyle/>
          <a:p>
            <a:pPr algn="just" rtl="1"/>
            <a:r>
              <a:rPr lang="ar-SA" altLang="en-US" sz="2400">
                <a:latin typeface="Simplified Arabic" pitchFamily="18" charset="-78"/>
                <a:cs typeface="Simplified Arabic" pitchFamily="18" charset="-78"/>
              </a:rPr>
              <a:t>وتتعقد عملية </a:t>
            </a:r>
            <a:r>
              <a:rPr lang="ar-KW" altLang="en-US" sz="2400">
                <a:latin typeface="Simplified Arabic" pitchFamily="18" charset="-78"/>
                <a:cs typeface="Simplified Arabic" pitchFamily="18" charset="-78"/>
              </a:rPr>
              <a:t>الإشراف الحلال على منتجات الحلال </a:t>
            </a:r>
            <a:r>
              <a:rPr lang="ar-SA" altLang="en-US" sz="2400">
                <a:latin typeface="Simplified Arabic" pitchFamily="18" charset="-78"/>
                <a:cs typeface="Simplified Arabic" pitchFamily="18" charset="-78"/>
              </a:rPr>
              <a:t>بتعقد </a:t>
            </a:r>
            <a:r>
              <a:rPr lang="ar-KW" altLang="en-US" sz="2400">
                <a:latin typeface="Simplified Arabic" pitchFamily="18" charset="-78"/>
                <a:cs typeface="Simplified Arabic" pitchFamily="18" charset="-78"/>
              </a:rPr>
              <a:t>المكونات والعمليات التصنيعية</a:t>
            </a:r>
            <a:endParaRPr lang="en-US" altLang="en-US" sz="240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autoUpdateAnimBg="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457200" y="381000"/>
            <a:ext cx="8229600" cy="1331913"/>
          </a:xfrm>
          <a:prstGeom prst="rect">
            <a:avLst/>
          </a:prstGeom>
          <a:noFill/>
          <a:ln w="28575">
            <a:noFill/>
            <a:miter lim="800000"/>
            <a:headEnd/>
            <a:tailEnd/>
          </a:ln>
        </p:spPr>
        <p:txBody>
          <a:bodyPr>
            <a:spAutoFit/>
          </a:bodyPr>
          <a:lstStyle/>
          <a:p>
            <a:pPr algn="just" rtl="1">
              <a:lnSpc>
                <a:spcPct val="150000"/>
              </a:lnSpc>
            </a:pPr>
            <a:r>
              <a:rPr lang="ar-SA" altLang="en-US" sz="2800" b="0">
                <a:latin typeface="Simplified Arabic" pitchFamily="18" charset="-78"/>
                <a:cs typeface="Simplified Arabic" pitchFamily="18" charset="-78"/>
              </a:rPr>
              <a:t>إلا أنه يبقى في</a:t>
            </a:r>
            <a:r>
              <a:rPr lang="ar-KW" altLang="en-US" sz="2800" b="0">
                <a:latin typeface="Simplified Arabic" pitchFamily="18" charset="-78"/>
                <a:cs typeface="Simplified Arabic" pitchFamily="18" charset="-78"/>
              </a:rPr>
              <a:t> منهجية الإشراف على منتجات الحلال</a:t>
            </a:r>
            <a:r>
              <a:rPr lang="ar-SA" altLang="en-US" sz="2800" b="0">
                <a:latin typeface="Simplified Arabic" pitchFamily="18" charset="-78"/>
                <a:cs typeface="Simplified Arabic" pitchFamily="18" charset="-78"/>
              </a:rPr>
              <a:t> أصل ثابت يغيب على كثير من الناشطين في هذا المجال</a:t>
            </a:r>
            <a:r>
              <a:rPr lang="ar-KW" altLang="en-US" sz="2800" b="0">
                <a:latin typeface="Simplified Arabic" pitchFamily="18" charset="-78"/>
                <a:cs typeface="Simplified Arabic" pitchFamily="18" charset="-78"/>
              </a:rPr>
              <a:t> الديني التعبدي </a:t>
            </a:r>
            <a:r>
              <a:rPr lang="ar-SA" altLang="en-US" sz="2800" b="0">
                <a:latin typeface="Simplified Arabic" pitchFamily="18" charset="-78"/>
                <a:cs typeface="Simplified Arabic" pitchFamily="18" charset="-78"/>
              </a:rPr>
              <a:t>وهو</a:t>
            </a:r>
            <a:r>
              <a:rPr lang="ar-KW" altLang="en-US" sz="2800" b="0">
                <a:latin typeface="Simplified Arabic" pitchFamily="18" charset="-78"/>
                <a:cs typeface="Simplified Arabic" pitchFamily="18" charset="-78"/>
              </a:rPr>
              <a:t>:</a:t>
            </a:r>
            <a:endParaRPr lang="en-US" altLang="en-US" sz="2800" b="0">
              <a:latin typeface="Simplified Arabic" pitchFamily="18" charset="-78"/>
              <a:cs typeface="Simplified Arabic" pitchFamily="18" charset="-78"/>
            </a:endParaRPr>
          </a:p>
        </p:txBody>
      </p:sp>
      <p:sp>
        <p:nvSpPr>
          <p:cNvPr id="9219" name="Rectangle 6"/>
          <p:cNvSpPr>
            <a:spLocks noChangeArrowheads="1"/>
          </p:cNvSpPr>
          <p:nvPr/>
        </p:nvSpPr>
        <p:spPr bwMode="auto">
          <a:xfrm>
            <a:off x="457200" y="1981200"/>
            <a:ext cx="8229600" cy="684213"/>
          </a:xfrm>
          <a:prstGeom prst="rect">
            <a:avLst/>
          </a:prstGeom>
          <a:noFill/>
          <a:ln w="28575">
            <a:noFill/>
            <a:miter lim="800000"/>
            <a:headEnd/>
            <a:tailEnd/>
          </a:ln>
        </p:spPr>
        <p:txBody>
          <a:bodyPr>
            <a:spAutoFit/>
          </a:bodyPr>
          <a:lstStyle/>
          <a:p>
            <a:pPr algn="just" rtl="1">
              <a:lnSpc>
                <a:spcPct val="150000"/>
              </a:lnSpc>
            </a:pPr>
            <a:r>
              <a:rPr lang="ar-SA" altLang="en-US" sz="2800" b="0">
                <a:latin typeface="Simplified Arabic" pitchFamily="18" charset="-78"/>
                <a:cs typeface="Simplified Arabic" pitchFamily="18" charset="-78"/>
              </a:rPr>
              <a:t>أن يكون </a:t>
            </a:r>
            <a:r>
              <a:rPr lang="ar-KW" altLang="en-US" sz="2800" b="0">
                <a:latin typeface="Simplified Arabic" pitchFamily="18" charset="-78"/>
                <a:cs typeface="Simplified Arabic" pitchFamily="18" charset="-78"/>
              </a:rPr>
              <a:t>صاحب </a:t>
            </a:r>
            <a:r>
              <a:rPr lang="ar-SA" altLang="en-US" sz="2800" b="0">
                <a:latin typeface="Simplified Arabic" pitchFamily="18" charset="-78"/>
                <a:cs typeface="Simplified Arabic" pitchFamily="18" charset="-78"/>
              </a:rPr>
              <a:t>شعار "الحلال" </a:t>
            </a:r>
            <a:r>
              <a:rPr lang="ar-KW" altLang="en-US" sz="2800" b="0">
                <a:latin typeface="Simplified Arabic" pitchFamily="18" charset="-78"/>
                <a:cs typeface="Simplified Arabic" pitchFamily="18" charset="-78"/>
              </a:rPr>
              <a:t>و</a:t>
            </a:r>
            <a:r>
              <a:rPr lang="ar-SA" altLang="en-US" sz="2800" b="0">
                <a:latin typeface="Simplified Arabic" pitchFamily="18" charset="-78"/>
                <a:cs typeface="Simplified Arabic" pitchFamily="18" charset="-78"/>
              </a:rPr>
              <a:t>الناقل ل</a:t>
            </a:r>
            <a:r>
              <a:rPr lang="ar-KW" altLang="en-US" sz="2800" b="0">
                <a:latin typeface="Simplified Arabic" pitchFamily="18" charset="-78"/>
                <a:cs typeface="Simplified Arabic" pitchFamily="18" charset="-78"/>
              </a:rPr>
              <a:t>خبر الحلال:</a:t>
            </a:r>
            <a:endParaRPr lang="en-US" altLang="en-US" sz="2800" b="0">
              <a:latin typeface="Simplified Arabic" pitchFamily="18" charset="-78"/>
              <a:cs typeface="Simplified Arabic" pitchFamily="18" charset="-78"/>
            </a:endParaRPr>
          </a:p>
        </p:txBody>
      </p:sp>
      <p:sp>
        <p:nvSpPr>
          <p:cNvPr id="8" name="Rectangle 7"/>
          <p:cNvSpPr>
            <a:spLocks noChangeArrowheads="1"/>
          </p:cNvSpPr>
          <p:nvPr/>
        </p:nvSpPr>
        <p:spPr bwMode="auto">
          <a:xfrm>
            <a:off x="457200" y="2819400"/>
            <a:ext cx="8229600" cy="2032000"/>
          </a:xfrm>
          <a:prstGeom prst="rect">
            <a:avLst/>
          </a:prstGeom>
          <a:solidFill>
            <a:schemeClr val="bg1">
              <a:lumMod val="95000"/>
            </a:schemeClr>
          </a:solidFill>
          <a:ln w="28575">
            <a:noFill/>
            <a:miter lim="800000"/>
            <a:headEnd/>
            <a:tailEnd/>
          </a:ln>
        </p:spPr>
        <p:txBody>
          <a:bodyPr>
            <a:spAutoFit/>
          </a:bodyPr>
          <a:ls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just" rtl="1">
              <a:lnSpc>
                <a:spcPct val="150000"/>
              </a:lnSpc>
              <a:defRPr/>
            </a:pPr>
            <a:r>
              <a:rPr lang="ar-SA" sz="2800" b="0" dirty="0">
                <a:latin typeface="Simplified Arabic" pitchFamily="18" charset="-78"/>
                <a:cs typeface="Simplified Arabic" pitchFamily="18" charset="-78"/>
              </a:rPr>
              <a:t>مؤتمن، </a:t>
            </a:r>
            <a:r>
              <a:rPr lang="ar-KW" sz="2800" b="0" dirty="0">
                <a:latin typeface="Simplified Arabic" pitchFamily="18" charset="-78"/>
                <a:cs typeface="Simplified Arabic" pitchFamily="18" charset="-78"/>
              </a:rPr>
              <a:t>ومعتبر بسمته الديني، وبعقيدة إسلامية صحيحة، </a:t>
            </a:r>
            <a:r>
              <a:rPr lang="ar-SA" sz="2800" b="0" dirty="0">
                <a:latin typeface="Simplified Arabic" pitchFamily="18" charset="-78"/>
                <a:cs typeface="Simplified Arabic" pitchFamily="18" charset="-78"/>
              </a:rPr>
              <a:t>عن طريق تزكيات من جهات إسلامية </a:t>
            </a:r>
            <a:r>
              <a:rPr lang="ar-KW" sz="2800" b="0" dirty="0" smtClean="0">
                <a:latin typeface="Simplified Arabic" pitchFamily="18" charset="-78"/>
                <a:cs typeface="Simplified Arabic" pitchFamily="18" charset="-78"/>
              </a:rPr>
              <a:t>معروفة</a:t>
            </a:r>
            <a:r>
              <a:rPr lang="ar-SA" sz="2800" b="0" dirty="0" smtClean="0">
                <a:latin typeface="Simplified Arabic" pitchFamily="18" charset="-78"/>
                <a:cs typeface="Simplified Arabic" pitchFamily="18" charset="-78"/>
              </a:rPr>
              <a:t>(على أن تتحمل هذه الجهات أمانة ألا تعطي هذه الثقة إلا لمن يستحقها )</a:t>
            </a:r>
            <a:endParaRPr lang="ar-KW" sz="2800" b="0" dirty="0">
              <a:latin typeface="Simplified Arabic" pitchFamily="18" charset="-78"/>
              <a:cs typeface="Simplified Arabic" pitchFamily="18" charset="-78"/>
            </a:endParaRPr>
          </a:p>
        </p:txBody>
      </p:sp>
      <p:sp>
        <p:nvSpPr>
          <p:cNvPr id="8197" name="Rectangle 8"/>
          <p:cNvSpPr>
            <a:spLocks noChangeArrowheads="1"/>
          </p:cNvSpPr>
          <p:nvPr/>
        </p:nvSpPr>
        <p:spPr bwMode="auto">
          <a:xfrm>
            <a:off x="457200" y="4845050"/>
            <a:ext cx="8229600" cy="1708150"/>
          </a:xfrm>
          <a:prstGeom prst="rect">
            <a:avLst/>
          </a:prstGeom>
          <a:noFill/>
          <a:ln w="28575">
            <a:noFill/>
            <a:miter lim="800000"/>
            <a:headEnd/>
            <a:tailEnd/>
          </a:ln>
        </p:spPr>
        <p:txBody>
          <a:bodyPr>
            <a:spAutoFit/>
          </a:bodyPr>
          <a:lstStyle/>
          <a:p>
            <a:pPr algn="just" rtl="1">
              <a:lnSpc>
                <a:spcPct val="200000"/>
              </a:lnSpc>
              <a:spcBef>
                <a:spcPts val="600"/>
              </a:spcBef>
            </a:pPr>
            <a:r>
              <a:rPr lang="ar-SA" altLang="en-US" sz="2800" b="0">
                <a:latin typeface="Simplified Arabic" pitchFamily="18" charset="-78"/>
                <a:cs typeface="Simplified Arabic" pitchFamily="18" charset="-78"/>
              </a:rPr>
              <a:t>وبدون هذا الأساس الثابت فإنه لا يعطى </a:t>
            </a:r>
            <a:r>
              <a:rPr lang="ar-KW" altLang="en-US" sz="2800" b="0">
                <a:latin typeface="Simplified Arabic" pitchFamily="18" charset="-78"/>
                <a:cs typeface="Simplified Arabic" pitchFamily="18" charset="-78"/>
              </a:rPr>
              <a:t>لهذا الإشراف الحلال</a:t>
            </a:r>
            <a:r>
              <a:rPr lang="ar-SA" altLang="en-US" sz="2800" b="0">
                <a:latin typeface="Simplified Arabic" pitchFamily="18" charset="-78"/>
                <a:cs typeface="Simplified Arabic" pitchFamily="18" charset="-78"/>
              </a:rPr>
              <a:t> </a:t>
            </a:r>
            <a:r>
              <a:rPr lang="ar-KW" altLang="en-US" sz="2800" b="0">
                <a:latin typeface="Simplified Arabic" pitchFamily="18" charset="-78"/>
                <a:cs typeface="Simplified Arabic" pitchFamily="18" charset="-78"/>
              </a:rPr>
              <a:t>ال</a:t>
            </a:r>
            <a:r>
              <a:rPr lang="ar-SA" altLang="en-US" sz="2800" b="0">
                <a:latin typeface="Simplified Arabic" pitchFamily="18" charset="-78"/>
                <a:cs typeface="Simplified Arabic" pitchFamily="18" charset="-78"/>
              </a:rPr>
              <a:t>قيمة</a:t>
            </a:r>
            <a:r>
              <a:rPr lang="ar-KW" altLang="en-US" sz="2800" b="0">
                <a:latin typeface="Simplified Arabic" pitchFamily="18" charset="-78"/>
                <a:cs typeface="Simplified Arabic" pitchFamily="18" charset="-78"/>
              </a:rPr>
              <a:t> الدينية المعتبرة</a:t>
            </a:r>
            <a:r>
              <a:rPr lang="ar-SA" altLang="en-US" sz="2800" b="0">
                <a:latin typeface="Simplified Arabic" pitchFamily="18" charset="-78"/>
                <a:cs typeface="Simplified Arabic" pitchFamily="18" charset="-78"/>
              </a:rPr>
              <a:t> </a:t>
            </a:r>
            <a:endParaRPr lang="en-US" altLang="en-US" sz="2800" b="0">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1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b="0"/>
          </a:p>
        </p:txBody>
      </p:sp>
      <p:sp>
        <p:nvSpPr>
          <p:cNvPr id="10243" name="Rectangle 11"/>
          <p:cNvSpPr>
            <a:spLocks noChangeArrowheads="1"/>
          </p:cNvSpPr>
          <p:nvPr/>
        </p:nvSpPr>
        <p:spPr bwMode="auto">
          <a:xfrm>
            <a:off x="533400" y="304800"/>
            <a:ext cx="8229600" cy="684213"/>
          </a:xfrm>
          <a:prstGeom prst="rect">
            <a:avLst/>
          </a:prstGeom>
          <a:solidFill>
            <a:srgbClr val="00B050"/>
          </a:solidFill>
          <a:ln w="28575">
            <a:noFill/>
            <a:miter lim="800000"/>
            <a:headEnd/>
            <a:tailEnd/>
          </a:ln>
        </p:spPr>
        <p:txBody>
          <a:bodyPr>
            <a:spAutoFit/>
          </a:bodyPr>
          <a:lstStyle/>
          <a:p>
            <a:pPr algn="just" rtl="1">
              <a:lnSpc>
                <a:spcPct val="150000"/>
              </a:lnSpc>
            </a:pPr>
            <a:r>
              <a:rPr lang="ar-KW" altLang="en-US" sz="2800">
                <a:solidFill>
                  <a:schemeClr val="bg1"/>
                </a:solidFill>
                <a:latin typeface="Simplified Arabic" pitchFamily="18" charset="-78"/>
                <a:cs typeface="Simplified Arabic" pitchFamily="18" charset="-78"/>
              </a:rPr>
              <a:t>بدأ الاهتمام ب</a:t>
            </a:r>
            <a:r>
              <a:rPr lang="ar-SA" altLang="en-US" sz="2800">
                <a:solidFill>
                  <a:schemeClr val="bg1"/>
                </a:solidFill>
                <a:latin typeface="Simplified Arabic" pitchFamily="18" charset="-78"/>
                <a:cs typeface="Simplified Arabic" pitchFamily="18" charset="-78"/>
              </a:rPr>
              <a:t>شهادات الحلال في بداية السبعينيات</a:t>
            </a:r>
            <a:r>
              <a:rPr lang="en-US" altLang="en-US" sz="2800" u="sng" baseline="30000">
                <a:solidFill>
                  <a:schemeClr val="bg1"/>
                </a:solidFill>
                <a:latin typeface="Simplified Arabic" pitchFamily="18" charset="-78"/>
                <a:cs typeface="Simplified Arabic" pitchFamily="18" charset="-78"/>
              </a:rPr>
              <a:t>1</a:t>
            </a:r>
          </a:p>
        </p:txBody>
      </p:sp>
      <p:sp>
        <p:nvSpPr>
          <p:cNvPr id="9220" name="Rectangle 11"/>
          <p:cNvSpPr>
            <a:spLocks noChangeArrowheads="1"/>
          </p:cNvSpPr>
          <p:nvPr/>
        </p:nvSpPr>
        <p:spPr bwMode="auto">
          <a:xfrm>
            <a:off x="533400" y="1219200"/>
            <a:ext cx="8229600" cy="1331913"/>
          </a:xfrm>
          <a:prstGeom prst="rect">
            <a:avLst/>
          </a:prstGeom>
          <a:noFill/>
          <a:ln w="28575">
            <a:noFill/>
            <a:miter lim="800000"/>
            <a:headEnd/>
            <a:tailEnd/>
          </a:ln>
        </p:spPr>
        <p:txBody>
          <a:bodyPr>
            <a:spAutoFit/>
          </a:bodyPr>
          <a:lstStyle/>
          <a:p>
            <a:pPr algn="just" rtl="1">
              <a:lnSpc>
                <a:spcPct val="150000"/>
              </a:lnSpc>
            </a:pPr>
            <a:r>
              <a:rPr lang="ar-SA" altLang="en-US" sz="2800" b="0">
                <a:latin typeface="Simplified Arabic" pitchFamily="18" charset="-78"/>
                <a:cs typeface="Simplified Arabic" pitchFamily="18" charset="-78"/>
              </a:rPr>
              <a:t>وكانت تصدر</a:t>
            </a:r>
            <a:r>
              <a:rPr lang="ar-KW" altLang="en-US" sz="2800" b="0">
                <a:latin typeface="Simplified Arabic" pitchFamily="18" charset="-78"/>
                <a:cs typeface="Simplified Arabic" pitchFamily="18" charset="-78"/>
              </a:rPr>
              <a:t> من قبل هيئات إسلامية وغير إسلامية وكانت آنذاك مقبولة لدى سلطات الدول الإسلامية المستوردة</a:t>
            </a:r>
            <a:endParaRPr lang="en-US" altLang="en-US" sz="2800" b="0">
              <a:latin typeface="Simplified Arabic" pitchFamily="18" charset="-78"/>
              <a:cs typeface="Simplified Arabic" pitchFamily="18" charset="-78"/>
            </a:endParaRPr>
          </a:p>
        </p:txBody>
      </p:sp>
      <p:sp>
        <p:nvSpPr>
          <p:cNvPr id="9221" name="Rectangle 11"/>
          <p:cNvSpPr>
            <a:spLocks noChangeArrowheads="1"/>
          </p:cNvSpPr>
          <p:nvPr/>
        </p:nvSpPr>
        <p:spPr bwMode="auto">
          <a:xfrm>
            <a:off x="533400" y="2895600"/>
            <a:ext cx="8229600" cy="1331913"/>
          </a:xfrm>
          <a:prstGeom prst="rect">
            <a:avLst/>
          </a:prstGeom>
          <a:noFill/>
          <a:ln w="28575">
            <a:noFill/>
            <a:miter lim="800000"/>
            <a:headEnd/>
            <a:tailEnd/>
          </a:ln>
        </p:spPr>
        <p:txBody>
          <a:bodyPr>
            <a:spAutoFit/>
          </a:bodyPr>
          <a:lstStyle/>
          <a:p>
            <a:pPr algn="just" rtl="1">
              <a:lnSpc>
                <a:spcPct val="150000"/>
              </a:lnSpc>
            </a:pPr>
            <a:r>
              <a:rPr lang="ar-KW" altLang="en-US" sz="2800" b="0">
                <a:latin typeface="Simplified Arabic" pitchFamily="18" charset="-78"/>
                <a:cs typeface="Simplified Arabic" pitchFamily="18" charset="-78"/>
              </a:rPr>
              <a:t>وكانت هناك بل ومازالت شهادات حلال تصدر من قبل جهات غير مسلمة</a:t>
            </a:r>
          </a:p>
        </p:txBody>
      </p:sp>
      <p:sp>
        <p:nvSpPr>
          <p:cNvPr id="10246" name="Rectangle 4"/>
          <p:cNvSpPr>
            <a:spLocks noChangeArrowheads="1"/>
          </p:cNvSpPr>
          <p:nvPr/>
        </p:nvSpPr>
        <p:spPr bwMode="auto">
          <a:xfrm>
            <a:off x="2667000" y="6324600"/>
            <a:ext cx="5648325" cy="276225"/>
          </a:xfrm>
          <a:prstGeom prst="rect">
            <a:avLst/>
          </a:prstGeom>
          <a:noFill/>
          <a:ln w="9525">
            <a:noFill/>
            <a:miter lim="800000"/>
            <a:headEnd/>
            <a:tailEnd/>
          </a:ln>
        </p:spPr>
        <p:txBody>
          <a:bodyPr wrap="none" lIns="0" rIns="-6348" anchor="ctr">
            <a:spAutoFit/>
          </a:bodyPr>
          <a:lstStyle/>
          <a:p>
            <a:pPr algn="justLow" rtl="1" eaLnBrk="0" hangingPunct="0">
              <a:tabLst>
                <a:tab pos="5886450" algn="r"/>
              </a:tabLst>
            </a:pPr>
            <a:r>
              <a:rPr lang="ar-SA" altLang="en-US" sz="1200" b="0" u="sng">
                <a:latin typeface="Simplified Arabic" pitchFamily="18" charset="-78"/>
                <a:cs typeface="Times New Roman" pitchFamily="18" charset="0"/>
              </a:rPr>
              <a:t>1</a:t>
            </a:r>
            <a:r>
              <a:rPr lang="ar-SA" altLang="en-US" sz="1200" b="0">
                <a:latin typeface="Simplified Arabic" pitchFamily="18" charset="-78"/>
                <a:cs typeface="Times New Roman" pitchFamily="18" charset="0"/>
              </a:rPr>
              <a:t> دليل الأوراق الرسمية فيما يتعلق بالأغذية والذبح حسب الشريعة الإسلامية، د. هاني منصور المزيدي، 1979-2012</a:t>
            </a:r>
            <a:endParaRPr lang="ar-SA" altLang="en-US" b="0"/>
          </a:p>
        </p:txBody>
      </p:sp>
      <p:sp>
        <p:nvSpPr>
          <p:cNvPr id="7" name="Rectangle 11"/>
          <p:cNvSpPr>
            <a:spLocks noChangeArrowheads="1"/>
          </p:cNvSpPr>
          <p:nvPr/>
        </p:nvSpPr>
        <p:spPr bwMode="auto">
          <a:xfrm>
            <a:off x="533400" y="4306888"/>
            <a:ext cx="8229600" cy="1331912"/>
          </a:xfrm>
          <a:prstGeom prst="rect">
            <a:avLst/>
          </a:prstGeom>
          <a:noFill/>
          <a:ln w="28575">
            <a:noFill/>
            <a:miter lim="800000"/>
            <a:headEnd/>
            <a:tailEnd/>
          </a:ln>
        </p:spPr>
        <p:txBody>
          <a:bodyPr>
            <a:spAutoFit/>
          </a:bodyPr>
          <a:lstStyle/>
          <a:p>
            <a:pPr algn="just" rtl="1">
              <a:lnSpc>
                <a:spcPct val="150000"/>
              </a:lnSpc>
            </a:pPr>
            <a:r>
              <a:rPr lang="ar-KW" altLang="en-US" sz="2800" b="0">
                <a:latin typeface="Simplified Arabic" pitchFamily="18" charset="-78"/>
                <a:cs typeface="Simplified Arabic" pitchFamily="18" charset="-78"/>
              </a:rPr>
              <a:t>ومؤخراً، تتجه جهود دولية لجعل شهادات الحلال تصدر من قبل جهات غير مسلمة وتهمش دور المسلمين في هذا المجال الديني التعبدي</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ppt_x"/>
                                          </p:val>
                                        </p:tav>
                                        <p:tav tm="100000">
                                          <p:val>
                                            <p:strVal val="#ppt_x"/>
                                          </p:val>
                                        </p:tav>
                                      </p:tavLst>
                                    </p:anim>
                                    <p:anim calcmode="lin" valueType="num">
                                      <p:cBhvr additive="base">
                                        <p:cTn id="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21"/>
                                        </p:tgtEl>
                                        <p:attrNameLst>
                                          <p:attrName>style.visibility</p:attrName>
                                        </p:attrNameLst>
                                      </p:cBhvr>
                                      <p:to>
                                        <p:strVal val="visible"/>
                                      </p:to>
                                    </p:set>
                                    <p:anim calcmode="lin" valueType="num">
                                      <p:cBhvr additive="base">
                                        <p:cTn id="13" dur="500" fill="hold"/>
                                        <p:tgtEl>
                                          <p:spTgt spid="9221"/>
                                        </p:tgtEl>
                                        <p:attrNameLst>
                                          <p:attrName>ppt_x</p:attrName>
                                        </p:attrNameLst>
                                      </p:cBhvr>
                                      <p:tavLst>
                                        <p:tav tm="0">
                                          <p:val>
                                            <p:strVal val="#ppt_x"/>
                                          </p:val>
                                        </p:tav>
                                        <p:tav tm="100000">
                                          <p:val>
                                            <p:strVal val="#ppt_x"/>
                                          </p:val>
                                        </p:tav>
                                      </p:tavLst>
                                    </p:anim>
                                    <p:anim calcmode="lin" valueType="num">
                                      <p:cBhvr additive="base">
                                        <p:cTn id="14"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b="0">
              <a:latin typeface="Simplified Arabic" pitchFamily="18" charset="-78"/>
              <a:cs typeface="Simplified Arabic" pitchFamily="18" charset="-78"/>
            </a:endParaRPr>
          </a:p>
        </p:txBody>
      </p:sp>
      <p:sp>
        <p:nvSpPr>
          <p:cNvPr id="11267" name="Rectangle 2"/>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endParaRPr lang="ar-KW" altLang="en-US" b="0">
              <a:latin typeface="Simplified Arabic" pitchFamily="18" charset="-78"/>
              <a:cs typeface="Simplified Arabic" pitchFamily="18" charset="-78"/>
            </a:endParaRPr>
          </a:p>
        </p:txBody>
      </p:sp>
      <p:sp>
        <p:nvSpPr>
          <p:cNvPr id="11268" name="Rectangle 11"/>
          <p:cNvSpPr>
            <a:spLocks noChangeArrowheads="1"/>
          </p:cNvSpPr>
          <p:nvPr/>
        </p:nvSpPr>
        <p:spPr bwMode="auto">
          <a:xfrm>
            <a:off x="228600" y="228600"/>
            <a:ext cx="8610600" cy="1331913"/>
          </a:xfrm>
          <a:prstGeom prst="rect">
            <a:avLst/>
          </a:prstGeom>
          <a:solidFill>
            <a:srgbClr val="00B050"/>
          </a:solidFill>
          <a:ln w="28575">
            <a:noFill/>
            <a:miter lim="800000"/>
            <a:headEnd/>
            <a:tailEnd/>
          </a:ln>
        </p:spPr>
        <p:txBody>
          <a:bodyPr>
            <a:spAutoFit/>
          </a:bodyPr>
          <a:lstStyle/>
          <a:p>
            <a:pPr algn="just" rtl="1">
              <a:lnSpc>
                <a:spcPct val="150000"/>
              </a:lnSpc>
              <a:spcBef>
                <a:spcPts val="600"/>
              </a:spcBef>
            </a:pPr>
            <a:r>
              <a:rPr lang="ar-KW" altLang="en-US" sz="2800">
                <a:solidFill>
                  <a:schemeClr val="bg1"/>
                </a:solidFill>
                <a:latin typeface="Simplified Arabic" pitchFamily="18" charset="-78"/>
                <a:cs typeface="Simplified Arabic" pitchFamily="18" charset="-78"/>
              </a:rPr>
              <a:t>ويبلغ عدد الناشطين في الرقابة على منتجات الحلال أكثر من</a:t>
            </a:r>
            <a:r>
              <a:rPr lang="en-US" altLang="en-US" sz="2800">
                <a:solidFill>
                  <a:schemeClr val="bg1"/>
                </a:solidFill>
                <a:latin typeface="Simplified Arabic" pitchFamily="18" charset="-78"/>
                <a:cs typeface="Simplified Arabic" pitchFamily="18" charset="-78"/>
              </a:rPr>
              <a:t>300 </a:t>
            </a:r>
            <a:r>
              <a:rPr lang="ar-KW" altLang="en-US" sz="2800">
                <a:solidFill>
                  <a:schemeClr val="bg1"/>
                </a:solidFill>
                <a:latin typeface="Simplified Arabic" pitchFamily="18" charset="-78"/>
                <a:cs typeface="Simplified Arabic" pitchFamily="18" charset="-78"/>
              </a:rPr>
              <a:t> مؤسسة منها تقريباً </a:t>
            </a:r>
            <a:r>
              <a:rPr lang="en-US" altLang="en-US" sz="2800">
                <a:solidFill>
                  <a:schemeClr val="bg1"/>
                </a:solidFill>
                <a:latin typeface="Simplified Arabic" pitchFamily="18" charset="-78"/>
                <a:cs typeface="Simplified Arabic" pitchFamily="18" charset="-78"/>
              </a:rPr>
              <a:t>33</a:t>
            </a:r>
            <a:r>
              <a:rPr lang="ar-KW" altLang="en-US" sz="2800">
                <a:solidFill>
                  <a:schemeClr val="bg1"/>
                </a:solidFill>
                <a:latin typeface="Simplified Arabic" pitchFamily="18" charset="-78"/>
                <a:cs typeface="Simplified Arabic" pitchFamily="18" charset="-78"/>
              </a:rPr>
              <a:t>% مسجل رسمياً </a:t>
            </a:r>
            <a:r>
              <a:rPr lang="ar-KW" altLang="en-US" sz="2800" u="sng" baseline="30000">
                <a:solidFill>
                  <a:schemeClr val="bg1"/>
                </a:solidFill>
                <a:latin typeface="Simplified Arabic" pitchFamily="18" charset="-78"/>
                <a:cs typeface="Simplified Arabic" pitchFamily="18" charset="-78"/>
              </a:rPr>
              <a:t>2</a:t>
            </a:r>
            <a:r>
              <a:rPr lang="ar-KW" altLang="en-US" sz="2800">
                <a:solidFill>
                  <a:schemeClr val="bg1"/>
                </a:solidFill>
                <a:latin typeface="Simplified Arabic" pitchFamily="18" charset="-78"/>
                <a:cs typeface="Simplified Arabic" pitchFamily="18" charset="-78"/>
              </a:rPr>
              <a:t>. </a:t>
            </a:r>
            <a:endParaRPr lang="en-US" altLang="en-US" sz="2800">
              <a:solidFill>
                <a:schemeClr val="bg1"/>
              </a:solidFill>
              <a:latin typeface="Simplified Arabic" pitchFamily="18" charset="-78"/>
              <a:cs typeface="Simplified Arabic" pitchFamily="18" charset="-78"/>
            </a:endParaRPr>
          </a:p>
        </p:txBody>
      </p:sp>
      <p:sp>
        <p:nvSpPr>
          <p:cNvPr id="10246" name="Rectangle 11"/>
          <p:cNvSpPr>
            <a:spLocks noChangeArrowheads="1"/>
          </p:cNvSpPr>
          <p:nvPr/>
        </p:nvSpPr>
        <p:spPr bwMode="auto">
          <a:xfrm>
            <a:off x="228600" y="1676400"/>
            <a:ext cx="8610600" cy="1331913"/>
          </a:xfrm>
          <a:prstGeom prst="rect">
            <a:avLst/>
          </a:prstGeom>
          <a:solidFill>
            <a:schemeClr val="bg1">
              <a:lumMod val="95000"/>
            </a:schemeClr>
          </a:solidFill>
          <a:ln w="28575">
            <a:noFill/>
            <a:miter lim="800000"/>
            <a:headEnd/>
            <a:tailEnd/>
          </a:ln>
        </p:spPr>
        <p:txBody>
          <a:bodyPr>
            <a:spAutoFit/>
          </a:bodyPr>
          <a:lstStyle/>
          <a:p>
            <a:pPr algn="just" rtl="1">
              <a:lnSpc>
                <a:spcPct val="150000"/>
              </a:lnSpc>
              <a:defRPr/>
            </a:pPr>
            <a:r>
              <a:rPr lang="ar-SA" sz="2800" b="0" dirty="0">
                <a:latin typeface="Simplified Arabic" pitchFamily="18" charset="-78"/>
                <a:cs typeface="Simplified Arabic" pitchFamily="18" charset="-78"/>
              </a:rPr>
              <a:t>وتتوزع تلك المؤسسات بين أستراليا (</a:t>
            </a:r>
            <a:r>
              <a:rPr lang="en-US" sz="2800" b="0" dirty="0">
                <a:latin typeface="Simplified Arabic" pitchFamily="18" charset="-78"/>
                <a:cs typeface="Simplified Arabic" pitchFamily="18" charset="-78"/>
              </a:rPr>
              <a:t>34</a:t>
            </a:r>
            <a:r>
              <a:rPr lang="ar-SA" sz="2800" b="0" dirty="0">
                <a:latin typeface="Simplified Arabic" pitchFamily="18" charset="-78"/>
                <a:cs typeface="Simplified Arabic" pitchFamily="18" charset="-78"/>
              </a:rPr>
              <a:t>%)، وأوربا (</a:t>
            </a:r>
            <a:r>
              <a:rPr lang="en-US" sz="2800" b="0" dirty="0">
                <a:latin typeface="Simplified Arabic" pitchFamily="18" charset="-78"/>
                <a:cs typeface="Simplified Arabic" pitchFamily="18" charset="-78"/>
              </a:rPr>
              <a:t>23</a:t>
            </a:r>
            <a:r>
              <a:rPr lang="ar-SA" sz="2800" b="0" dirty="0">
                <a:latin typeface="Simplified Arabic" pitchFamily="18" charset="-78"/>
                <a:cs typeface="Simplified Arabic" pitchFamily="18" charset="-78"/>
              </a:rPr>
              <a:t>%)، وأمريكا الشمالية (</a:t>
            </a:r>
            <a:r>
              <a:rPr lang="en-US" sz="2800" b="0" dirty="0">
                <a:latin typeface="Simplified Arabic" pitchFamily="18" charset="-78"/>
                <a:cs typeface="Simplified Arabic" pitchFamily="18" charset="-78"/>
              </a:rPr>
              <a:t>19</a:t>
            </a:r>
            <a:r>
              <a:rPr lang="ar-SA" sz="2800" b="0" dirty="0">
                <a:latin typeface="Simplified Arabic" pitchFamily="18" charset="-78"/>
                <a:cs typeface="Simplified Arabic" pitchFamily="18" charset="-78"/>
              </a:rPr>
              <a:t>%)، وآسيا (</a:t>
            </a:r>
            <a:r>
              <a:rPr lang="en-US" sz="2800" b="0" dirty="0">
                <a:latin typeface="Simplified Arabic" pitchFamily="18" charset="-78"/>
                <a:cs typeface="Simplified Arabic" pitchFamily="18" charset="-78"/>
              </a:rPr>
              <a:t>16</a:t>
            </a:r>
            <a:r>
              <a:rPr lang="ar-SA" sz="2800" b="0" dirty="0">
                <a:latin typeface="Simplified Arabic" pitchFamily="18" charset="-78"/>
                <a:cs typeface="Simplified Arabic" pitchFamily="18" charset="-78"/>
              </a:rPr>
              <a:t>%) وجنوب أمريكا (</a:t>
            </a:r>
            <a:r>
              <a:rPr lang="en-US" sz="2800" b="0" dirty="0">
                <a:latin typeface="Simplified Arabic" pitchFamily="18" charset="-78"/>
                <a:cs typeface="Simplified Arabic" pitchFamily="18" charset="-78"/>
              </a:rPr>
              <a:t>4</a:t>
            </a:r>
            <a:r>
              <a:rPr lang="ar-SA" sz="2800" b="0" dirty="0">
                <a:latin typeface="Simplified Arabic" pitchFamily="18" charset="-78"/>
                <a:cs typeface="Simplified Arabic" pitchFamily="18" charset="-78"/>
              </a:rPr>
              <a:t>%)، وأفريقيا (</a:t>
            </a:r>
            <a:r>
              <a:rPr lang="en-US" sz="2800" b="0" dirty="0">
                <a:latin typeface="Simplified Arabic" pitchFamily="18" charset="-78"/>
                <a:cs typeface="Simplified Arabic" pitchFamily="18" charset="-78"/>
              </a:rPr>
              <a:t>4</a:t>
            </a:r>
            <a:r>
              <a:rPr lang="ar-SA" sz="2800" b="0" dirty="0">
                <a:latin typeface="Simplified Arabic" pitchFamily="18" charset="-78"/>
                <a:cs typeface="Simplified Arabic" pitchFamily="18" charset="-78"/>
              </a:rPr>
              <a:t>%).</a:t>
            </a:r>
            <a:endParaRPr lang="en-US" sz="2800" b="0" dirty="0">
              <a:latin typeface="Simplified Arabic" pitchFamily="18" charset="-78"/>
              <a:cs typeface="Simplified Arabic" pitchFamily="18" charset="-78"/>
            </a:endParaRPr>
          </a:p>
        </p:txBody>
      </p:sp>
      <p:sp>
        <p:nvSpPr>
          <p:cNvPr id="11270" name="Rectangle 5"/>
          <p:cNvSpPr>
            <a:spLocks noChangeArrowheads="1"/>
          </p:cNvSpPr>
          <p:nvPr/>
        </p:nvSpPr>
        <p:spPr bwMode="auto">
          <a:xfrm>
            <a:off x="2114550" y="6276975"/>
            <a:ext cx="6496050" cy="276225"/>
          </a:xfrm>
          <a:prstGeom prst="rect">
            <a:avLst/>
          </a:prstGeom>
          <a:noFill/>
          <a:ln w="9525">
            <a:noFill/>
            <a:miter lim="800000"/>
            <a:headEnd/>
            <a:tailEnd/>
          </a:ln>
        </p:spPr>
        <p:txBody>
          <a:bodyPr wrap="none" lIns="0" rIns="-6348" anchor="ctr">
            <a:spAutoFit/>
          </a:bodyPr>
          <a:lstStyle/>
          <a:p>
            <a:pPr algn="justLow" rtl="1" eaLnBrk="0" hangingPunct="0">
              <a:tabLst>
                <a:tab pos="5886450" algn="r"/>
              </a:tabLst>
            </a:pPr>
            <a:r>
              <a:rPr lang="ar-SA" altLang="en-US" sz="1200" b="0" u="sng">
                <a:latin typeface="Simplified Arabic" pitchFamily="18" charset="-78"/>
                <a:cs typeface="Simplified Arabic" pitchFamily="18" charset="-78"/>
              </a:rPr>
              <a:t>2</a:t>
            </a:r>
            <a:r>
              <a:rPr lang="ar-SA" altLang="en-US" sz="1200" b="0">
                <a:latin typeface="Simplified Arabic" pitchFamily="18" charset="-78"/>
                <a:cs typeface="Simplified Arabic" pitchFamily="18" charset="-78"/>
              </a:rPr>
              <a:t> مؤتمر الخليج الأول لصناعة الحلال وخدماته، يناير </a:t>
            </a:r>
            <a:r>
              <a:rPr lang="en-US" altLang="en-US" sz="1200" b="0">
                <a:latin typeface="Simplified Arabic" pitchFamily="18" charset="-78"/>
                <a:cs typeface="Simplified Arabic" pitchFamily="18" charset="-78"/>
              </a:rPr>
              <a:t>2011</a:t>
            </a:r>
            <a:r>
              <a:rPr lang="ar-SA" altLang="en-US" sz="1200" b="0">
                <a:latin typeface="Simplified Arabic" pitchFamily="18" charset="-78"/>
                <a:cs typeface="Simplified Arabic" pitchFamily="18" charset="-78"/>
              </a:rPr>
              <a:t>، أ. دارهيم دالي هاشم "</a:t>
            </a:r>
            <a:r>
              <a:rPr lang="ar-KW" altLang="en-US" sz="1200" b="0">
                <a:latin typeface="Simplified Arabic" pitchFamily="18" charset="-78"/>
                <a:cs typeface="Simplified Arabic" pitchFamily="18" charset="-78"/>
              </a:rPr>
              <a:t>مقدمة حول صناعة الحلال وخدماته العالمية"</a:t>
            </a:r>
            <a:r>
              <a:rPr lang="ar-SA" altLang="en-US" sz="1200" b="0">
                <a:latin typeface="Simplified Arabic" pitchFamily="18" charset="-78"/>
                <a:cs typeface="Simplified Arabic" pitchFamily="18" charset="-78"/>
              </a:rPr>
              <a:t>.</a:t>
            </a:r>
            <a:endParaRPr lang="ar-SA" altLang="en-US" b="0">
              <a:latin typeface="Simplified Arabic" pitchFamily="18" charset="-78"/>
              <a:cs typeface="Simplified Arabic" pitchFamily="18" charset="-78"/>
            </a:endParaRPr>
          </a:p>
        </p:txBody>
      </p:sp>
      <p:sp>
        <p:nvSpPr>
          <p:cNvPr id="8" name="Rectangle 11"/>
          <p:cNvSpPr>
            <a:spLocks noChangeArrowheads="1"/>
          </p:cNvSpPr>
          <p:nvPr/>
        </p:nvSpPr>
        <p:spPr bwMode="auto">
          <a:xfrm>
            <a:off x="228600" y="3124200"/>
            <a:ext cx="8610600" cy="1384300"/>
          </a:xfrm>
          <a:prstGeom prst="rect">
            <a:avLst/>
          </a:prstGeom>
          <a:solidFill>
            <a:schemeClr val="bg1">
              <a:lumMod val="95000"/>
            </a:schemeClr>
          </a:solidFill>
          <a:ln w="28575">
            <a:noFill/>
            <a:miter lim="800000"/>
            <a:headEnd/>
            <a:tailEnd/>
          </a:ln>
        </p:spPr>
        <p:txBody>
          <a:bodyPr>
            <a:spAutoFit/>
          </a:bodyPr>
          <a:lstStyle/>
          <a:p>
            <a:pPr algn="just" rtl="1">
              <a:lnSpc>
                <a:spcPct val="150000"/>
              </a:lnSpc>
              <a:defRPr/>
            </a:pPr>
            <a:r>
              <a:rPr lang="ar-SA" sz="2800" b="0" dirty="0">
                <a:latin typeface="Simplified Arabic" pitchFamily="18" charset="-78"/>
                <a:cs typeface="Simplified Arabic" pitchFamily="18" charset="-78"/>
              </a:rPr>
              <a:t>وتختلف تلك المؤسسات في خبراتها المهنية والمنهجية في دعمها للمنتجات الحلال باختلافه</a:t>
            </a:r>
            <a:r>
              <a:rPr lang="ar-KW" sz="2800" b="0" dirty="0">
                <a:latin typeface="Simplified Arabic" pitchFamily="18" charset="-78"/>
                <a:cs typeface="Simplified Arabic" pitchFamily="18" charset="-78"/>
              </a:rPr>
              <a:t>ا</a:t>
            </a:r>
            <a:r>
              <a:rPr lang="ar-SA" sz="2800" b="0" dirty="0">
                <a:latin typeface="Simplified Arabic" pitchFamily="18" charset="-78"/>
                <a:cs typeface="Simplified Arabic" pitchFamily="18" charset="-78"/>
              </a:rPr>
              <a:t> في فهم</a:t>
            </a:r>
            <a:r>
              <a:rPr lang="ar-KW" sz="2800" b="0" dirty="0">
                <a:latin typeface="Simplified Arabic" pitchFamily="18" charset="-78"/>
                <a:cs typeface="Simplified Arabic" pitchFamily="18" charset="-78"/>
              </a:rPr>
              <a:t>ها</a:t>
            </a:r>
            <a:r>
              <a:rPr lang="ar-SA" sz="2800" b="0" dirty="0">
                <a:latin typeface="Simplified Arabic" pitchFamily="18" charset="-78"/>
                <a:cs typeface="Simplified Arabic" pitchFamily="18" charset="-78"/>
              </a:rPr>
              <a:t> للشيء الحلال</a:t>
            </a:r>
            <a:r>
              <a:rPr lang="en-US" sz="2800" b="0" dirty="0">
                <a:latin typeface="Simplified Arabic" pitchFamily="18" charset="-78"/>
                <a:cs typeface="Simplified Arabic" pitchFamily="18" charset="-78"/>
              </a:rPr>
              <a:t> </a:t>
            </a:r>
            <a:r>
              <a:rPr lang="ar-KW" sz="2800" b="0" baseline="30000" dirty="0">
                <a:latin typeface="Simplified Arabic" pitchFamily="18" charset="-78"/>
                <a:cs typeface="Simplified Arabic" pitchFamily="18" charset="-78"/>
              </a:rPr>
              <a:t>3</a:t>
            </a:r>
            <a:r>
              <a:rPr lang="ar-KW" sz="2800" b="0" dirty="0">
                <a:latin typeface="Simplified Arabic" pitchFamily="18" charset="-78"/>
                <a:cs typeface="Simplified Arabic" pitchFamily="18" charset="-78"/>
              </a:rPr>
              <a:t>.</a:t>
            </a:r>
            <a:endParaRPr lang="en-US" sz="2800" b="0" dirty="0">
              <a:latin typeface="Simplified Arabic" pitchFamily="18" charset="-78"/>
              <a:cs typeface="Simplified Arabic" pitchFamily="18" charset="-78"/>
            </a:endParaRPr>
          </a:p>
        </p:txBody>
      </p:sp>
      <p:sp>
        <p:nvSpPr>
          <p:cNvPr id="11272" name="Rectangle 1"/>
          <p:cNvSpPr>
            <a:spLocks noChangeArrowheads="1"/>
          </p:cNvSpPr>
          <p:nvPr/>
        </p:nvSpPr>
        <p:spPr bwMode="auto">
          <a:xfrm>
            <a:off x="5283200" y="6535738"/>
            <a:ext cx="3201988" cy="246062"/>
          </a:xfrm>
          <a:prstGeom prst="rect">
            <a:avLst/>
          </a:prstGeom>
          <a:noFill/>
          <a:ln w="9525">
            <a:noFill/>
            <a:miter lim="800000"/>
            <a:headEnd/>
            <a:tailEnd/>
          </a:ln>
        </p:spPr>
        <p:txBody>
          <a:bodyPr wrap="none" anchor="ctr">
            <a:spAutoFit/>
          </a:bodyPr>
          <a:lstStyle/>
          <a:p>
            <a:pPr algn="justLow" eaLnBrk="0" hangingPunct="0"/>
            <a:r>
              <a:rPr lang="ar-KW" altLang="en-US" sz="1000" b="0" u="sng">
                <a:latin typeface="Times New Roman" pitchFamily="18" charset="0"/>
                <a:cs typeface="Times New Roman" pitchFamily="18" charset="0"/>
              </a:rPr>
              <a:t>3</a:t>
            </a:r>
            <a:r>
              <a:rPr lang="en-US" altLang="en-US" sz="1000" b="0">
                <a:latin typeface="Times New Roman" pitchFamily="18" charset="0"/>
                <a:cs typeface="Times New Roman" pitchFamily="18" charset="0"/>
              </a:rPr>
              <a:t> Mohammed Ayub Khan (McMaster University, Canada)</a:t>
            </a:r>
            <a:endParaRPr lang="en-US" altLang="en-US" sz="1000" b="0"/>
          </a:p>
        </p:txBody>
      </p:sp>
      <p:sp>
        <p:nvSpPr>
          <p:cNvPr id="10" name="Rectangle 11"/>
          <p:cNvSpPr>
            <a:spLocks noChangeArrowheads="1"/>
          </p:cNvSpPr>
          <p:nvPr/>
        </p:nvSpPr>
        <p:spPr bwMode="auto">
          <a:xfrm>
            <a:off x="228600" y="4724400"/>
            <a:ext cx="8610600" cy="2032000"/>
          </a:xfrm>
          <a:prstGeom prst="rect">
            <a:avLst/>
          </a:prstGeom>
          <a:solidFill>
            <a:schemeClr val="bg1">
              <a:lumMod val="95000"/>
            </a:schemeClr>
          </a:solidFill>
          <a:ln w="28575">
            <a:noFill/>
            <a:miter lim="800000"/>
            <a:headEnd/>
            <a:tailEnd/>
          </a:ln>
        </p:spPr>
        <p:txBody>
          <a:bodyPr>
            <a:spAutoFit/>
          </a:bodyPr>
          <a:lstStyle/>
          <a:p>
            <a:pPr algn="just" rtl="1">
              <a:lnSpc>
                <a:spcPct val="150000"/>
              </a:lnSpc>
              <a:defRPr/>
            </a:pPr>
            <a:r>
              <a:rPr lang="ar-SA" sz="2800" b="0" dirty="0">
                <a:latin typeface="Simplified Arabic" pitchFamily="18" charset="-78"/>
                <a:cs typeface="Simplified Arabic" pitchFamily="18" charset="-78"/>
              </a:rPr>
              <a:t>وتعد ماليزيا وإندونيسيا ضمن الدول المهتمة </a:t>
            </a:r>
            <a:r>
              <a:rPr lang="ar-KW" sz="2800" b="0" dirty="0">
                <a:latin typeface="Simplified Arabic" pitchFamily="18" charset="-78"/>
                <a:cs typeface="Simplified Arabic" pitchFamily="18" charset="-78"/>
              </a:rPr>
              <a:t>بشكل جاد </a:t>
            </a:r>
            <a:r>
              <a:rPr lang="ar-SA" sz="2800" b="0" dirty="0">
                <a:latin typeface="Simplified Arabic" pitchFamily="18" charset="-78"/>
                <a:cs typeface="Simplified Arabic" pitchFamily="18" charset="-78"/>
              </a:rPr>
              <a:t>باعتماد المؤسسات التي تقدم خدمات الحلال</a:t>
            </a:r>
            <a:r>
              <a:rPr lang="ar-KW" sz="2800" b="0" dirty="0">
                <a:latin typeface="Simplified Arabic" pitchFamily="18" charset="-78"/>
                <a:cs typeface="Simplified Arabic" pitchFamily="18" charset="-78"/>
              </a:rPr>
              <a:t> ومؤخراً دخلت دولة الإمارات العربية المتحدة متمثلتاً بدبي ودول مجلس التعاون لدول الخليج العربية متمثلة بهيئة التقييس</a:t>
            </a:r>
            <a:endParaRPr lang="en-US" sz="2800" b="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8"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1006</Words>
  <Application>Microsoft Office PowerPoint</Application>
  <PresentationFormat>On-screen Show (4:3)</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cp:revision>
  <dcterms:created xsi:type="dcterms:W3CDTF">2018-03-23T13:26:30Z</dcterms:created>
  <dcterms:modified xsi:type="dcterms:W3CDTF">2019-07-03T12:14:56Z</dcterms:modified>
</cp:coreProperties>
</file>